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63" r:id="rId4"/>
    <p:sldId id="265" r:id="rId5"/>
    <p:sldId id="294" r:id="rId7"/>
    <p:sldId id="272" r:id="rId8"/>
    <p:sldId id="266" r:id="rId9"/>
    <p:sldId id="318" r:id="rId10"/>
    <p:sldId id="315" r:id="rId11"/>
    <p:sldId id="316" r:id="rId12"/>
    <p:sldId id="319" r:id="rId13"/>
    <p:sldId id="267" r:id="rId14"/>
    <p:sldId id="296" r:id="rId15"/>
    <p:sldId id="298" r:id="rId16"/>
    <p:sldId id="299" r:id="rId17"/>
    <p:sldId id="297" r:id="rId18"/>
    <p:sldId id="288" r:id="rId19"/>
    <p:sldId id="300" r:id="rId20"/>
    <p:sldId id="301" r:id="rId21"/>
    <p:sldId id="295" r:id="rId22"/>
    <p:sldId id="286" r:id="rId23"/>
    <p:sldId id="269" r:id="rId24"/>
    <p:sldId id="271" r:id="rId25"/>
    <p:sldId id="310" r:id="rId26"/>
    <p:sldId id="287" r:id="rId27"/>
    <p:sldId id="289" r:id="rId28"/>
    <p:sldId id="260" r:id="rId29"/>
    <p:sldId id="290" r:id="rId30"/>
    <p:sldId id="257" r:id="rId31"/>
    <p:sldId id="311" r:id="rId32"/>
    <p:sldId id="302" r:id="rId33"/>
    <p:sldId id="312" r:id="rId34"/>
    <p:sldId id="283" r:id="rId35"/>
    <p:sldId id="293" r:id="rId36"/>
    <p:sldId id="320" r:id="rId37"/>
    <p:sldId id="284" r:id="rId38"/>
    <p:sldId id="305" r:id="rId39"/>
    <p:sldId id="309" r:id="rId40"/>
    <p:sldId id="307" r:id="rId41"/>
    <p:sldId id="306" r:id="rId42"/>
    <p:sldId id="292" r:id="rId43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0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02" autoAdjust="0"/>
  </p:normalViewPr>
  <p:slideViewPr>
    <p:cSldViewPr showGuides="1">
      <p:cViewPr varScale="1">
        <p:scale>
          <a:sx n="71" d="100"/>
          <a:sy n="71" d="100"/>
        </p:scale>
        <p:origin x="1032" y="48"/>
      </p:cViewPr>
      <p:guideLst>
        <p:guide orient="horz" pos="2196"/>
        <p:guide pos="38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7" Type="http://schemas.openxmlformats.org/officeDocument/2006/relationships/tags" Target="tags/tag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226CE-3C66-458B-9F24-4CD80147E1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osql-database.org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b-engines.com/en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类产生的电子数据爆炸式增长，数据内容丰富多彩，如网页、图片、音频、视频、地理信息数据、社交网络数据、系统日志等。传统关系数据库自身的局限性无法应对大数据产生的应用需求，如扩展困难、读写慢、成本高、容量有限等。为了应对数据高并发的读写需求和海量数据的存储需求，非关系型数据库应运而生。</a:t>
            </a:r>
            <a:r>
              <a:rPr lang="en-US" altLang="zh-CN" dirty="0"/>
              <a:t>Google</a:t>
            </a:r>
            <a:r>
              <a:rPr lang="zh-CN" altLang="en-US" dirty="0"/>
              <a:t>、</a:t>
            </a:r>
            <a:r>
              <a:rPr lang="en-US" altLang="zh-CN" dirty="0"/>
              <a:t>Twitter</a:t>
            </a:r>
            <a:r>
              <a:rPr lang="zh-CN" altLang="en-US" dirty="0"/>
              <a:t>、</a:t>
            </a:r>
            <a:r>
              <a:rPr lang="en-US" altLang="zh-CN" dirty="0"/>
              <a:t>Amazon</a:t>
            </a:r>
            <a:r>
              <a:rPr lang="zh-CN" altLang="en-US" dirty="0"/>
              <a:t>、</a:t>
            </a:r>
            <a:r>
              <a:rPr lang="en-US" altLang="zh-CN" dirty="0"/>
              <a:t>Alibaba</a:t>
            </a:r>
            <a:r>
              <a:rPr lang="zh-CN" altLang="en-US" dirty="0"/>
              <a:t>等都开发和应用大量的非关系型数据库。区别于传统以</a:t>
            </a:r>
            <a:r>
              <a:rPr lang="en-US" altLang="zh-CN" dirty="0"/>
              <a:t>SQL</a:t>
            </a:r>
            <a:r>
              <a:rPr lang="zh-CN" altLang="en-US" dirty="0"/>
              <a:t>为数据访问手段的关系型数据库，</a:t>
            </a:r>
            <a:r>
              <a:rPr lang="en-US" altLang="zh-CN" dirty="0"/>
              <a:t>NoSQL</a:t>
            </a:r>
            <a:r>
              <a:rPr lang="zh-CN" altLang="en-US" dirty="0"/>
              <a:t>数据库名词广泛应用。</a:t>
            </a:r>
            <a:r>
              <a:rPr lang="en-US" altLang="zh-CN" dirty="0"/>
              <a:t>NoSQL=Not Only SQL</a:t>
            </a:r>
            <a:endParaRPr lang="en-US" altLang="zh-CN" dirty="0"/>
          </a:p>
          <a:p>
            <a:r>
              <a:rPr lang="zh-CN" altLang="en-US" dirty="0"/>
              <a:t>存储和查询这些大数据的需求日益迫切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计算机系统的可扩展性：纵向扩展和水平扩展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大型机和基于商用处理器的</a:t>
            </a:r>
            <a:r>
              <a:rPr lang="en-US" altLang="zh-CN" dirty="0"/>
              <a:t>PC</a:t>
            </a:r>
            <a:r>
              <a:rPr lang="zh-CN" altLang="en-US" dirty="0"/>
              <a:t>集群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SAN</a:t>
            </a:r>
            <a:r>
              <a:rPr lang="zh-CN" altLang="en-US" dirty="0"/>
              <a:t>：存储局域网。服务器通过高速网络连接存储（通常是智能存储系统），基于光纤网络，光线协议</a:t>
            </a:r>
            <a:r>
              <a:rPr lang="en-US" altLang="zh-CN" dirty="0"/>
              <a:t>FC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NAS</a:t>
            </a:r>
            <a:r>
              <a:rPr lang="zh-CN" altLang="en-US" dirty="0"/>
              <a:t>：网络附加存储，一种</a:t>
            </a:r>
            <a:r>
              <a:rPr lang="en-US" altLang="zh-CN" dirty="0"/>
              <a:t>shared Disk</a:t>
            </a:r>
            <a:r>
              <a:rPr lang="zh-CN" altLang="en-US" dirty="0"/>
              <a:t>架构，基于计算机网络，部署网络文件系统，如</a:t>
            </a:r>
            <a:r>
              <a:rPr lang="en-US" altLang="zh-CN" dirty="0"/>
              <a:t>NFS</a:t>
            </a:r>
            <a:r>
              <a:rPr lang="zh-CN" altLang="en-US" dirty="0"/>
              <a:t>和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CIFS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Common Internet File System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2002</a:t>
            </a:r>
            <a:r>
              <a:rPr lang="zh-CN" altLang="en-US" dirty="0"/>
              <a:t>年</a:t>
            </a:r>
            <a:r>
              <a:rPr lang="en-US" altLang="zh-CN" dirty="0" err="1"/>
              <a:t>Doung</a:t>
            </a:r>
            <a:r>
              <a:rPr lang="en-US" altLang="zh-CN" dirty="0"/>
              <a:t> Cutting</a:t>
            </a:r>
            <a:r>
              <a:rPr lang="zh-CN" altLang="en-US" dirty="0"/>
              <a:t>和</a:t>
            </a:r>
            <a:r>
              <a:rPr lang="en-US" altLang="zh-CN" dirty="0"/>
              <a:t>Mike </a:t>
            </a:r>
            <a:r>
              <a:rPr lang="en-US" altLang="zh-CN" dirty="0" err="1"/>
              <a:t>Cafarella</a:t>
            </a:r>
            <a:r>
              <a:rPr lang="zh-CN" altLang="en-US" dirty="0"/>
              <a:t>尝试采用新技术解决支持</a:t>
            </a:r>
            <a:r>
              <a:rPr lang="en-US" altLang="zh-CN" dirty="0"/>
              <a:t>10</a:t>
            </a:r>
            <a:r>
              <a:rPr lang="zh-CN" altLang="en-US" dirty="0"/>
              <a:t>亿网页的搜索系统</a:t>
            </a:r>
            <a:endParaRPr lang="en-US" altLang="zh-CN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2003</a:t>
            </a:r>
            <a:r>
              <a:rPr lang="zh-CN" altLang="en-US" dirty="0"/>
              <a:t>年</a:t>
            </a:r>
            <a:r>
              <a:rPr lang="en-US" altLang="zh-CN" dirty="0"/>
              <a:t>google</a:t>
            </a:r>
            <a:r>
              <a:rPr lang="zh-CN" altLang="en-US" dirty="0"/>
              <a:t>发表</a:t>
            </a:r>
            <a:r>
              <a:rPr lang="en-US" altLang="zh-CN" dirty="0"/>
              <a:t>The Google File System</a:t>
            </a:r>
            <a:r>
              <a:rPr lang="zh-CN" altLang="en-US" dirty="0"/>
              <a:t>，利用分布式技术解决超大文件存储</a:t>
            </a:r>
            <a:endParaRPr lang="en-US" altLang="zh-CN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2004</a:t>
            </a:r>
            <a:r>
              <a:rPr lang="zh-CN" altLang="en-US" dirty="0"/>
              <a:t>年</a:t>
            </a:r>
            <a:r>
              <a:rPr lang="en-US" altLang="zh-CN" dirty="0"/>
              <a:t>-2005</a:t>
            </a:r>
            <a:r>
              <a:rPr lang="zh-CN" altLang="en-US" dirty="0"/>
              <a:t>年，</a:t>
            </a:r>
            <a:r>
              <a:rPr lang="en-US" altLang="zh-CN" dirty="0" err="1"/>
              <a:t>Doung</a:t>
            </a:r>
            <a:r>
              <a:rPr lang="en-US" altLang="zh-CN" dirty="0"/>
              <a:t> Cutting</a:t>
            </a:r>
            <a:r>
              <a:rPr lang="zh-CN" altLang="en-US" dirty="0"/>
              <a:t>和</a:t>
            </a:r>
            <a:r>
              <a:rPr lang="en-US" altLang="zh-CN" dirty="0"/>
              <a:t>Mike </a:t>
            </a:r>
            <a:r>
              <a:rPr lang="en-US" altLang="zh-CN" dirty="0" err="1"/>
              <a:t>Cafarella</a:t>
            </a:r>
            <a:r>
              <a:rPr lang="zh-CN" altLang="en-US" dirty="0"/>
              <a:t>搭建了一个由</a:t>
            </a:r>
            <a:r>
              <a:rPr lang="en-US" altLang="zh-CN" dirty="0"/>
              <a:t>20</a:t>
            </a:r>
            <a:r>
              <a:rPr lang="zh-CN" altLang="en-US" dirty="0"/>
              <a:t>台服务器组成的分布式海量网页数据处理原型，即</a:t>
            </a:r>
            <a:r>
              <a:rPr lang="en-US" altLang="zh-CN" dirty="0" err="1"/>
              <a:t>Nutch</a:t>
            </a:r>
            <a:r>
              <a:rPr lang="en-US" altLang="zh-CN" dirty="0"/>
              <a:t> Distributed File System</a:t>
            </a:r>
            <a:endParaRPr lang="en-US" altLang="zh-CN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2006</a:t>
            </a:r>
            <a:r>
              <a:rPr lang="zh-CN" altLang="en-US" dirty="0"/>
              <a:t>年</a:t>
            </a:r>
            <a:r>
              <a:rPr lang="en-US" altLang="zh-CN" dirty="0"/>
              <a:t>Yahoo</a:t>
            </a:r>
            <a:r>
              <a:rPr lang="zh-CN" altLang="en-US" dirty="0"/>
              <a:t>出资支持并聘用</a:t>
            </a:r>
            <a:r>
              <a:rPr lang="en-US" altLang="zh-CN" dirty="0" err="1"/>
              <a:t>Doung</a:t>
            </a:r>
            <a:r>
              <a:rPr lang="en-US" altLang="zh-CN" dirty="0"/>
              <a:t> Cutting</a:t>
            </a:r>
            <a:r>
              <a:rPr lang="zh-CN" altLang="en-US" dirty="0"/>
              <a:t>解决搜索引擎问题，并将项目命名为</a:t>
            </a:r>
            <a:r>
              <a:rPr lang="en-US" altLang="zh-CN" dirty="0"/>
              <a:t>Apache Hadoop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最近</a:t>
            </a:r>
            <a:r>
              <a:rPr lang="en-US" altLang="zh-CN" dirty="0"/>
              <a:t>10</a:t>
            </a:r>
            <a:r>
              <a:rPr lang="zh-CN" altLang="en-US" dirty="0"/>
              <a:t>年，面对大数据以及智能应用的挑战，数据库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产品呈现集中式与分布式架构并存，数据模型不断拓展等现状，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multi-model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数据库成为主流。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Multi-model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databases refer to databases that combine different types of database models into one integrated database engine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数据基于关系数据模型组织，实现联机事务处理（</a:t>
            </a:r>
            <a:r>
              <a:rPr lang="en-US" altLang="zh-CN" dirty="0"/>
              <a:t>OLTP</a:t>
            </a:r>
            <a:r>
              <a:rPr lang="zh-CN" altLang="en-US" dirty="0"/>
              <a:t>）任务基于多维数据模型。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新的数据管理需求驱动了新的数据模型涌现，如</a:t>
            </a:r>
            <a:r>
              <a:rPr lang="en-US" altLang="zh-CN" dirty="0"/>
              <a:t>Key-Value, Column-Family, Graph, Document-oriented</a:t>
            </a:r>
            <a:r>
              <a:rPr lang="en-US" altLang="zh-CN" baseline="0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NoSQL</a:t>
            </a:r>
            <a:r>
              <a:rPr lang="zh-CN" altLang="en-US" dirty="0"/>
              <a:t>的概念出现于</a:t>
            </a:r>
            <a:r>
              <a:rPr lang="en-US" altLang="zh-CN" dirty="0"/>
              <a:t>1998</a:t>
            </a:r>
            <a:r>
              <a:rPr lang="zh-CN" altLang="en-US" dirty="0"/>
              <a:t>年，</a:t>
            </a:r>
            <a:r>
              <a:rPr lang="en-US" altLang="zh-CN" dirty="0"/>
              <a:t>2009</a:t>
            </a:r>
            <a:r>
              <a:rPr lang="zh-CN" altLang="en-US" dirty="0"/>
              <a:t>年兴盛，与</a:t>
            </a:r>
            <a:r>
              <a:rPr lang="en-US" altLang="zh-CN" dirty="0"/>
              <a:t>Hadoop</a:t>
            </a:r>
            <a:r>
              <a:rPr lang="zh-CN" altLang="en-US" dirty="0"/>
              <a:t>的爆发一致。</a:t>
            </a:r>
            <a:endParaRPr lang="en-US" altLang="zh-CN" dirty="0"/>
          </a:p>
          <a:p>
            <a:r>
              <a:rPr lang="en-US" altLang="zh-CN" sz="1200" dirty="0"/>
              <a:t>NoSQL Definition</a:t>
            </a:r>
            <a:r>
              <a:rPr lang="zh-CN" altLang="en-US" sz="1200" dirty="0"/>
              <a:t>：</a:t>
            </a:r>
            <a:r>
              <a:rPr lang="en-US" altLang="zh-CN" sz="1200" dirty="0"/>
              <a:t>Next Generation Databases mostly addressing some of the points: being non-relational, distributed, open-source and horizontally scalable.</a:t>
            </a:r>
            <a:r>
              <a:rPr lang="en-US" altLang="zh-CN" dirty="0">
                <a:hlinkClick r:id="rId3"/>
              </a:rPr>
              <a:t> http://nosql-database.org/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阅读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《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中国计算机学会通讯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》2015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年第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期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《CNCC2015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特别报道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》</a:t>
            </a:r>
            <a: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  <a:t>Michael </a:t>
            </a:r>
            <a:r>
              <a:rPr lang="en-US" altLang="zh-CN" b="1" i="0" dirty="0" err="1">
                <a:solidFill>
                  <a:srgbClr val="222226"/>
                </a:solidFill>
                <a:effectLst/>
                <a:latin typeface="PingFang SC"/>
              </a:rPr>
              <a:t>Stonebraker</a:t>
            </a:r>
            <a: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  <a:t>:</a:t>
            </a:r>
            <a:r>
              <a:rPr lang="zh-CN" altLang="en-US" b="1" i="0" dirty="0">
                <a:solidFill>
                  <a:srgbClr val="222226"/>
                </a:solidFill>
                <a:effectLst/>
                <a:latin typeface="PingFang SC"/>
              </a:rPr>
              <a:t>论骑车穿越美国与实现</a:t>
            </a:r>
            <a: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  <a:t>Postgres</a:t>
            </a:r>
            <a:r>
              <a:rPr lang="zh-CN" altLang="en-US" b="1" i="0" dirty="0">
                <a:solidFill>
                  <a:srgbClr val="222226"/>
                </a:solidFill>
                <a:effectLst/>
                <a:latin typeface="PingFang SC"/>
              </a:rPr>
              <a:t>的相通之处，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了解</a:t>
            </a:r>
            <a:r>
              <a:rPr lang="en-US" altLang="zh-CN" dirty="0"/>
              <a:t>Michael </a:t>
            </a:r>
            <a:r>
              <a:rPr lang="en-US" altLang="zh-CN" dirty="0" err="1"/>
              <a:t>Stonebraker</a:t>
            </a:r>
            <a:r>
              <a:rPr lang="zh-CN" altLang="en-US" dirty="0"/>
              <a:t>的贡献</a:t>
            </a:r>
            <a:endParaRPr lang="zh-CN" altLang="en-US" b="1" i="0" dirty="0">
              <a:solidFill>
                <a:srgbClr val="222226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各类应用：</a:t>
            </a:r>
            <a:endParaRPr lang="en-US" altLang="zh-CN" dirty="0"/>
          </a:p>
          <a:p>
            <a:r>
              <a:rPr lang="en-US" altLang="zh-CN" dirty="0"/>
              <a:t>12306</a:t>
            </a:r>
            <a:r>
              <a:rPr lang="zh-CN" altLang="en-US" dirty="0"/>
              <a:t>的高并发：超规模在线访问和业务处理（订票）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淘宝：</a:t>
            </a:r>
            <a:r>
              <a:rPr lang="en-US" altLang="zh-CN" dirty="0"/>
              <a:t>30</a:t>
            </a:r>
            <a:r>
              <a:rPr lang="zh-CN" altLang="en-US" dirty="0"/>
              <a:t>亿以上的卖家及商品浏览记录、</a:t>
            </a:r>
            <a:r>
              <a:rPr lang="en-US" altLang="zh-CN" dirty="0"/>
              <a:t>10</a:t>
            </a:r>
            <a:r>
              <a:rPr lang="zh-CN" altLang="en-US" dirty="0"/>
              <a:t>亿以上的在线商品、上亿的成交以及收藏和评价数据、双</a:t>
            </a:r>
            <a:r>
              <a:rPr lang="en-US" altLang="zh-CN" dirty="0"/>
              <a:t>11</a:t>
            </a:r>
            <a:r>
              <a:rPr lang="zh-CN" altLang="en-US" dirty="0"/>
              <a:t>的突发交易量剧增现象</a:t>
            </a:r>
            <a:endParaRPr lang="en-US" altLang="zh-CN" dirty="0"/>
          </a:p>
          <a:p>
            <a:r>
              <a:rPr lang="zh-CN" altLang="en-US" dirty="0"/>
              <a:t>视频共享网站数据管理：个人直播平台。。。。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DB-engine</a:t>
            </a:r>
            <a:r>
              <a:rPr lang="zh-CN" altLang="en-US" dirty="0"/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Base of Relational and NoSQL Database Management Systems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dirty="0">
                <a:hlinkClick r:id="rId3"/>
              </a:rPr>
              <a:t>https://db-engines.com/en/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The DB-Engines Ranking ranks database management systems according to their popularity. The ranking is updated monthly.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DB-Engines is an initiative to collect and present information on database management systems (DBMS). In addition to established relational DBMS, systems and concepts of the growing NoSQL area are emphasized.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数据类型树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隔离级别，从低到高依次是读未提交、读已提交、可重复度、串行化，事务隔离级别越低，可能导致的并发异常越多，但是能提供的并发能力越强。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单节点数据库面临的压力：新的数据类型，数据库模式</a:t>
            </a:r>
            <a:r>
              <a:rPr lang="en-US" altLang="zh-CN" dirty="0"/>
              <a:t>free</a:t>
            </a:r>
            <a:r>
              <a:rPr lang="zh-CN" altLang="en-US" dirty="0"/>
              <a:t>，可靠性、可伸缩性、大规模数据、高吞吐量、高并发访问等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有些关系数据库（</a:t>
            </a:r>
            <a:r>
              <a:rPr lang="en-US" altLang="zh-CN" dirty="0"/>
              <a:t>RDB</a:t>
            </a:r>
            <a:r>
              <a:rPr lang="zh-CN" altLang="en-US" dirty="0"/>
              <a:t>）提供直接访问数据文件的方法提高查询快速响应，如</a:t>
            </a:r>
            <a:r>
              <a:rPr lang="en-US" altLang="zh-CN" dirty="0"/>
              <a:t>MySQL</a:t>
            </a:r>
            <a:r>
              <a:rPr lang="zh-CN" altLang="en-US" dirty="0"/>
              <a:t>的</a:t>
            </a:r>
            <a:r>
              <a:rPr lang="en-US" altLang="zh-CN" dirty="0" err="1"/>
              <a:t>HandleSocket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76023-E20C-43F7-90B8-8477FA70C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40839"/>
            <a:ext cx="883179" cy="795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2734907" y="724634"/>
            <a:ext cx="672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i="0" kern="1200" dirty="0">
                <a:solidFill>
                  <a:srgbClr val="00B050"/>
                </a:solidFill>
                <a:effectLst/>
                <a:latin typeface="华文新魏" pitchFamily="2" charset="-122"/>
                <a:ea typeface="华文新魏" pitchFamily="2" charset="-122"/>
                <a:cs typeface="+mn-cs"/>
              </a:rPr>
              <a:t>非关系型数据存储技术及其应用</a:t>
            </a:r>
            <a:endParaRPr lang="zh-CN" altLang="en-US" sz="2000" i="0" dirty="0">
              <a:solidFill>
                <a:srgbClr val="00B050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12" name="Picture 12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3574"/>
            <a:ext cx="3599723" cy="81186"/>
          </a:xfrm>
          <a:prstGeom prst="rect">
            <a:avLst/>
          </a:prstGeom>
        </p:spPr>
      </p:pic>
      <p:pic>
        <p:nvPicPr>
          <p:cNvPr id="17" name="Picture 12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268" y="867604"/>
            <a:ext cx="3673512" cy="97156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19336" y="6453336"/>
            <a:ext cx="2253034" cy="276999"/>
            <a:chOff x="119336" y="6453336"/>
            <a:chExt cx="2253034" cy="276999"/>
          </a:xfrm>
        </p:grpSpPr>
        <p:sp>
          <p:nvSpPr>
            <p:cNvPr id="4" name="文本框 3"/>
            <p:cNvSpPr txBox="1"/>
            <p:nvPr userDrawn="1"/>
          </p:nvSpPr>
          <p:spPr>
            <a:xfrm>
              <a:off x="119336" y="6453336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Some work is supported by</a:t>
              </a:r>
              <a:endParaRPr lang="zh-CN" altLang="en-US" sz="1200" dirty="0"/>
            </a:p>
          </p:txBody>
        </p:sp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919536" y="6525344"/>
              <a:ext cx="452834" cy="16259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rgbClr val="0070C0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>
              <a:buClr>
                <a:srgbClr val="FF0000"/>
              </a:buClr>
              <a:buSzPct val="90000"/>
              <a:buFont typeface="Wingdings" panose="05000000000000000000" pitchFamily="2" charset="2"/>
              <a:buChar char="l"/>
              <a:defRPr sz="240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>
              <a:buClr>
                <a:srgbClr val="00B050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>
              <a:buClr>
                <a:srgbClr val="FFC000"/>
              </a:buClr>
              <a:buSzPct val="90000"/>
              <a:buFont typeface="Wingdings" panose="05000000000000000000" pitchFamily="2" charset="2"/>
              <a:buChar char="ü"/>
              <a:defRPr sz="180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defRPr>
            </a:lvl4pPr>
            <a:lvl5pPr>
              <a:defRPr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34780" y="6390149"/>
            <a:ext cx="1002968" cy="365125"/>
          </a:xfrm>
        </p:spPr>
        <p:txBody>
          <a:bodyPr/>
          <a:lstStyle>
            <a:lvl1pPr algn="l"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12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484785"/>
            <a:ext cx="11041227" cy="97155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623392" y="6381328"/>
            <a:ext cx="816090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815414" y="6597352"/>
            <a:ext cx="523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27381" y="645333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i="1" kern="1200" dirty="0">
                <a:solidFill>
                  <a:srgbClr val="00B050"/>
                </a:solidFill>
                <a:effectLst/>
                <a:latin typeface="华文新魏" pitchFamily="2" charset="-122"/>
                <a:ea typeface="华文新魏" pitchFamily="2" charset="-122"/>
                <a:cs typeface="+mn-cs"/>
              </a:rPr>
              <a:t>非关系型数据存储技术及其应用</a:t>
            </a:r>
            <a:endParaRPr lang="zh-CN" altLang="en-US" sz="1800" i="1" dirty="0">
              <a:solidFill>
                <a:srgbClr val="00B050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1" y="130622"/>
            <a:ext cx="653075" cy="59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23392" y="6381328"/>
            <a:ext cx="816090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527381" y="645333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i="1" kern="1200" dirty="0">
                <a:solidFill>
                  <a:srgbClr val="00B050"/>
                </a:solidFill>
                <a:effectLst/>
                <a:latin typeface="华文新魏" pitchFamily="2" charset="-122"/>
                <a:ea typeface="华文新魏" pitchFamily="2" charset="-122"/>
                <a:cs typeface="+mn-cs"/>
              </a:rPr>
              <a:t>基于案例的非关系型数据存储技术及其应用</a:t>
            </a:r>
            <a:endParaRPr lang="zh-CN" altLang="en-US" sz="1800" i="1" dirty="0">
              <a:solidFill>
                <a:srgbClr val="00B050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14" name="Picture 12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484785"/>
            <a:ext cx="11041227" cy="97155"/>
          </a:xfrm>
          <a:prstGeom prst="rect">
            <a:avLst/>
          </a:prstGeom>
        </p:spPr>
      </p:pic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34780" y="6390149"/>
            <a:ext cx="1002968" cy="365125"/>
          </a:xfrm>
        </p:spPr>
        <p:txBody>
          <a:bodyPr/>
          <a:lstStyle>
            <a:lvl1pPr algn="l"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1" y="130622"/>
            <a:ext cx="653075" cy="59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Picture 12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484785"/>
            <a:ext cx="11041227" cy="97155"/>
          </a:xfrm>
          <a:prstGeom prst="rect">
            <a:avLst/>
          </a:prstGeom>
        </p:spPr>
      </p:pic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34780" y="6390149"/>
            <a:ext cx="1002968" cy="365125"/>
          </a:xfrm>
        </p:spPr>
        <p:txBody>
          <a:bodyPr/>
          <a:lstStyle>
            <a:lvl1pPr algn="l">
              <a:defRPr/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623392" y="6381328"/>
            <a:ext cx="816090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527381" y="645333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i="1" kern="1200" dirty="0">
                <a:solidFill>
                  <a:srgbClr val="00B050"/>
                </a:solidFill>
                <a:effectLst/>
                <a:latin typeface="华文新魏" pitchFamily="2" charset="-122"/>
                <a:ea typeface="华文新魏" pitchFamily="2" charset="-122"/>
                <a:cs typeface="+mn-cs"/>
              </a:rPr>
              <a:t>基于案例的非关系型数据存储技术及其应用</a:t>
            </a:r>
            <a:endParaRPr lang="zh-CN" altLang="en-US" sz="1800" i="1" dirty="0">
              <a:solidFill>
                <a:srgbClr val="00B050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1" y="130622"/>
            <a:ext cx="653075" cy="59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367808" y="63813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002060"/>
          </a:solidFill>
          <a:latin typeface="华文新魏" pitchFamily="2" charset="-122"/>
          <a:ea typeface="华文新魏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90000"/>
        <a:buFont typeface="Wingdings" panose="05000000000000000000" pitchFamily="2" charset="2"/>
        <a:buChar char="n"/>
        <a:defRPr sz="2800" kern="1200">
          <a:solidFill>
            <a:srgbClr val="002060"/>
          </a:solidFill>
          <a:latin typeface="华文新魏" pitchFamily="2" charset="-122"/>
          <a:ea typeface="华文新魏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90000"/>
        <a:buFont typeface="Wingdings" panose="05000000000000000000" pitchFamily="2" charset="2"/>
        <a:buChar char="l"/>
        <a:defRPr sz="2400" kern="1200">
          <a:solidFill>
            <a:srgbClr val="002060"/>
          </a:solidFill>
          <a:latin typeface="华文新魏" pitchFamily="2" charset="-122"/>
          <a:ea typeface="华文新魏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FFC000"/>
        </a:buClr>
        <a:buSzPct val="90000"/>
        <a:buFont typeface="Wingdings" panose="05000000000000000000" pitchFamily="2" charset="2"/>
        <a:buChar char="Ø"/>
        <a:defRPr sz="2000" kern="1200">
          <a:solidFill>
            <a:srgbClr val="002060"/>
          </a:solidFill>
          <a:latin typeface="华文新魏" pitchFamily="2" charset="-122"/>
          <a:ea typeface="华文新魏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B050"/>
        </a:buClr>
        <a:buSzPct val="90000"/>
        <a:buFont typeface="Wingdings" panose="05000000000000000000" pitchFamily="2" charset="2"/>
        <a:buChar char="ü"/>
        <a:defRPr sz="1800" kern="1200">
          <a:solidFill>
            <a:srgbClr val="002060"/>
          </a:solidFill>
          <a:latin typeface="华文新魏" pitchFamily="2" charset="-122"/>
          <a:ea typeface="华文新魏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1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://nosql-database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hyperlink" Target="https://db-engines.com/en/ranking" TargetMode="Externa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ailto:hzhao@sei.ecnu.edu.cn" TargetMode="Externa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276872"/>
            <a:ext cx="10363200" cy="1470025"/>
          </a:xfrm>
        </p:spPr>
        <p:txBody>
          <a:bodyPr/>
          <a:lstStyle/>
          <a:p>
            <a:r>
              <a:rPr lang="zh-CN" altLang="en-US" b="1" dirty="0"/>
              <a:t>第一章 概述</a:t>
            </a:r>
            <a:endParaRPr lang="zh-CN" altLang="en-US" b="1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关系数据库的特点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zh-CN" altLang="en-US" sz="2000" b="1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数据模型简单：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二维表结构，数据以行为单位，每行表示一个记录，每行数据的属性都相同。</a:t>
            </a:r>
            <a:endParaRPr lang="zh-CN" altLang="en-US" sz="2000" i="0" dirty="0">
              <a:solidFill>
                <a:srgbClr val="222222"/>
              </a:solidFill>
              <a:effectLst/>
              <a:latin typeface="system-ui"/>
            </a:endParaRPr>
          </a:p>
          <a:p>
            <a:pPr algn="just"/>
            <a:r>
              <a:rPr lang="zh-CN" altLang="en-US" sz="2000" b="1" dirty="0">
                <a:solidFill>
                  <a:srgbClr val="3E3E3E"/>
                </a:solidFill>
                <a:latin typeface="Helvetica" panose="020B0604020202020204" pitchFamily="34" charset="0"/>
              </a:rPr>
              <a:t>事务管理机制完善：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支持 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ACID 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特性，维护数据的一致性，关系数据库非常重要的</a:t>
            </a:r>
            <a:r>
              <a:rPr lang="zh-CN" altLang="en-US" sz="2000" dirty="0">
                <a:solidFill>
                  <a:srgbClr val="3E3E3E"/>
                </a:solidFill>
                <a:latin typeface="Helvetica" panose="020B0604020202020204" pitchFamily="34" charset="0"/>
              </a:rPr>
              <a:t>特性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。</a:t>
            </a:r>
            <a:endParaRPr lang="en-US" altLang="zh-CN" sz="2000" i="0" dirty="0">
              <a:solidFill>
                <a:srgbClr val="222222"/>
              </a:solidFill>
              <a:effectLst/>
              <a:latin typeface="system-ui"/>
            </a:endParaRPr>
          </a:p>
          <a:p>
            <a:pPr algn="just"/>
            <a:r>
              <a:rPr lang="en-US" altLang="zh-CN" sz="2000" b="1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SQL </a:t>
            </a:r>
            <a:r>
              <a:rPr lang="zh-CN" altLang="en-US" sz="2000" b="1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语言使用方便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，支持 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join 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等复杂操作</a:t>
            </a:r>
            <a:endParaRPr lang="en-US" altLang="zh-CN" sz="2000" i="0" dirty="0">
              <a:solidFill>
                <a:srgbClr val="3E3E3E"/>
              </a:solidFill>
              <a:effectLst/>
              <a:latin typeface="Helvetica" panose="020B0604020202020204" pitchFamily="34" charset="0"/>
            </a:endParaRPr>
          </a:p>
          <a:p>
            <a:pPr algn="just"/>
            <a:r>
              <a:rPr lang="zh-CN" altLang="en-US" sz="2000" b="1" dirty="0">
                <a:solidFill>
                  <a:srgbClr val="3E3E3E"/>
                </a:solidFill>
                <a:latin typeface="Helvetica" panose="020B0604020202020204" pitchFamily="34" charset="0"/>
              </a:rPr>
              <a:t>成熟的</a:t>
            </a:r>
            <a:r>
              <a:rPr lang="zh-CN" altLang="en-US" sz="2000" b="1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产品提供良好的服务</a:t>
            </a:r>
            <a:r>
              <a:rPr lang="zh-CN" altLang="en-US" sz="200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altLang="zh-CN" sz="2000" i="0" dirty="0" err="1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MySql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Oracle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SQL Server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PostgreSQL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等</a:t>
            </a:r>
            <a:endParaRPr lang="zh-CN" altLang="en-US" sz="2000" i="0" dirty="0">
              <a:solidFill>
                <a:srgbClr val="222222"/>
              </a:solidFill>
              <a:effectLst/>
              <a:latin typeface="system-ui"/>
            </a:endParaRPr>
          </a:p>
          <a:p>
            <a:pPr algn="just"/>
            <a:r>
              <a:rPr lang="zh-CN" altLang="en-US" sz="2000" b="1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高并发下数据库存在瓶颈</a:t>
            </a:r>
            <a:r>
              <a:rPr lang="zh-CN" altLang="en-US" sz="2000" dirty="0">
                <a:solidFill>
                  <a:srgbClr val="3E3E3E"/>
                </a:solidFill>
                <a:latin typeface="Helvetica" panose="020B0604020202020204" pitchFamily="34" charset="0"/>
              </a:rPr>
              <a:t>：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数据按行存储，针对某一列的运算，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IO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代价较高；</a:t>
            </a:r>
            <a:endParaRPr lang="en-US" altLang="zh-CN" sz="2000" i="0" dirty="0">
              <a:solidFill>
                <a:srgbClr val="3E3E3E"/>
              </a:solidFill>
              <a:effectLst/>
              <a:latin typeface="Helvetica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维护数据一致性代价大：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为了保证事务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ACID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特性，数据库提供并发控制与故障恢复机制，</a:t>
            </a:r>
            <a:r>
              <a:rPr lang="zh-CN" altLang="en-US" sz="2000" dirty="0">
                <a:solidFill>
                  <a:srgbClr val="3E3E3E"/>
                </a:solidFill>
                <a:latin typeface="Helvetica" panose="020B0604020202020204" pitchFamily="34" charset="0"/>
              </a:rPr>
              <a:t>事务的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隔离级别越高，读写性能会受影响。</a:t>
            </a:r>
            <a:endParaRPr lang="en-US" altLang="zh-CN" sz="2000" i="0" dirty="0">
              <a:solidFill>
                <a:srgbClr val="222222"/>
              </a:solidFill>
              <a:effectLst/>
              <a:latin typeface="system-ui"/>
            </a:endParaRPr>
          </a:p>
          <a:p>
            <a:r>
              <a:rPr lang="zh-CN" altLang="en-US" sz="2000" b="1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维护索引代价大：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数据更新必然导致索引更新，降低了关系型数据库的读写能力；索引占存储的空间。</a:t>
            </a:r>
            <a:endParaRPr lang="en-US" altLang="zh-CN" sz="2000" i="0" dirty="0">
              <a:solidFill>
                <a:srgbClr val="3E3E3E"/>
              </a:solidFill>
              <a:effectLst/>
              <a:latin typeface="Helvetica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水平扩展带来的问题：</a:t>
            </a:r>
            <a:r>
              <a:rPr lang="zh-CN" altLang="en-US" sz="2000" dirty="0">
                <a:solidFill>
                  <a:srgbClr val="3E3E3E"/>
                </a:solidFill>
                <a:latin typeface="Helvetica" panose="020B0604020202020204" pitchFamily="34" charset="0"/>
              </a:rPr>
              <a:t>应对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业务规模扩大，数据库分库是常用的方法，分库之后，数据迁移、跨库 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join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、分布式事务处理都是需要考虑的问题。</a:t>
            </a:r>
            <a:endParaRPr lang="en-US" altLang="zh-CN" sz="2000" dirty="0">
              <a:solidFill>
                <a:srgbClr val="222222"/>
              </a:solidFill>
              <a:latin typeface="system-ui"/>
            </a:endParaRPr>
          </a:p>
          <a:p>
            <a:r>
              <a:rPr lang="zh-CN" altLang="en-US" sz="2000" b="1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数据库</a:t>
            </a:r>
            <a:r>
              <a:rPr lang="en-US" altLang="zh-CN" sz="2000" b="1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schema</a:t>
            </a:r>
            <a:r>
              <a:rPr lang="zh-CN" altLang="en-US" sz="2000" b="1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结构不易扩展：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如果需要修改表结构，需要执行 </a:t>
            </a:r>
            <a:r>
              <a:rPr lang="en-US" altLang="zh-CN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DDL</a:t>
            </a:r>
            <a:r>
              <a:rPr lang="zh-CN" altLang="en-US" sz="2000" i="0" dirty="0">
                <a:solidFill>
                  <a:srgbClr val="3E3E3E"/>
                </a:solidFill>
                <a:effectLst/>
                <a:latin typeface="Helvetica" panose="020B0604020202020204" pitchFamily="34" charset="0"/>
              </a:rPr>
              <a:t>语句，修改期间会锁表，部分服务不可用。</a:t>
            </a:r>
            <a:endParaRPr lang="zh-CN" altLang="en-US" sz="2000" i="0" dirty="0">
              <a:solidFill>
                <a:srgbClr val="222222"/>
              </a:solidFill>
              <a:effectLst/>
              <a:latin typeface="system-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1" indent="-342900" algn="ctr"/>
            <a:r>
              <a:rPr lang="zh-CN" altLang="en-US" sz="4400" b="1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单节点关系数据库的性能压力</a:t>
            </a:r>
            <a:endParaRPr lang="en-US" altLang="zh-CN" sz="4400" b="1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628801"/>
            <a:ext cx="6976040" cy="424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935760" y="6453336"/>
            <a:ext cx="4584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Sense of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ISBN 9781617291074</a:t>
            </a:r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传统数据管理方法存在的问题及解决方法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基于关系数据库</a:t>
            </a:r>
            <a:endParaRPr lang="en-US" altLang="zh-CN" dirty="0"/>
          </a:p>
          <a:p>
            <a:pPr lvl="1"/>
            <a:r>
              <a:rPr lang="zh-CN" altLang="en-US" dirty="0"/>
              <a:t>不擅长：大量数据的写入操作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grpSp>
        <p:nvGrpSpPr>
          <p:cNvPr id="69" name="组合 68"/>
          <p:cNvGrpSpPr/>
          <p:nvPr/>
        </p:nvGrpSpPr>
        <p:grpSpPr>
          <a:xfrm>
            <a:off x="6384032" y="1965170"/>
            <a:ext cx="5126615" cy="3796023"/>
            <a:chOff x="35496" y="2018533"/>
            <a:chExt cx="5126615" cy="3796023"/>
          </a:xfrm>
        </p:grpSpPr>
        <p:grpSp>
          <p:nvGrpSpPr>
            <p:cNvPr id="11" name="组合 10"/>
            <p:cNvGrpSpPr/>
            <p:nvPr/>
          </p:nvGrpSpPr>
          <p:grpSpPr>
            <a:xfrm>
              <a:off x="35496" y="4254710"/>
              <a:ext cx="582935" cy="830474"/>
              <a:chOff x="976951" y="3057947"/>
              <a:chExt cx="702212" cy="1150319"/>
            </a:xfrm>
          </p:grpSpPr>
          <p:pic>
            <p:nvPicPr>
              <p:cNvPr id="5" name="Picture 14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5700" y="3344170"/>
                <a:ext cx="473463" cy="864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163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14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951" y="3057947"/>
                <a:ext cx="473463" cy="864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163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2" name="组合 11"/>
            <p:cNvGrpSpPr/>
            <p:nvPr/>
          </p:nvGrpSpPr>
          <p:grpSpPr>
            <a:xfrm>
              <a:off x="3937975" y="4072517"/>
              <a:ext cx="1085803" cy="988219"/>
              <a:chOff x="5781329" y="2945742"/>
              <a:chExt cx="1366310" cy="1203338"/>
            </a:xfrm>
          </p:grpSpPr>
          <p:pic>
            <p:nvPicPr>
              <p:cNvPr id="4" name="Picture 13" descr="Small_hos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2559" y="3284983"/>
                <a:ext cx="475253" cy="864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13" descr="Small_hos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1329" y="2965138"/>
                <a:ext cx="475253" cy="864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13" descr="Small_hos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2386" y="3284982"/>
                <a:ext cx="475253" cy="864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13" descr="Small_hos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7147" y="2945742"/>
                <a:ext cx="475253" cy="864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右箭头 9"/>
            <p:cNvSpPr/>
            <p:nvPr/>
          </p:nvSpPr>
          <p:spPr>
            <a:xfrm>
              <a:off x="803624" y="4597551"/>
              <a:ext cx="2952328" cy="2244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3" name="Picture 5" descr="LaptopStraigh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117" y="2018533"/>
              <a:ext cx="871049" cy="590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1698551" y="2624061"/>
              <a:ext cx="1656184" cy="3600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solidFill>
                    <a:srgbClr val="002060"/>
                  </a:solidFill>
                </a:rPr>
                <a:t>用户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cxnSp>
          <p:nvCxnSpPr>
            <p:cNvPr id="32" name="曲线连接符 31"/>
            <p:cNvCxnSpPr>
              <a:stCxn id="14" idx="1"/>
              <a:endCxn id="6" idx="0"/>
            </p:cNvCxnSpPr>
            <p:nvPr/>
          </p:nvCxnSpPr>
          <p:spPr>
            <a:xfrm rot="10800000" flipV="1">
              <a:off x="232017" y="2804082"/>
              <a:ext cx="1466534" cy="1450628"/>
            </a:xfrm>
            <a:prstGeom prst="curvedConnector2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曲线连接符 36"/>
            <p:cNvCxnSpPr>
              <a:stCxn id="14" idx="2"/>
              <a:endCxn id="5" idx="0"/>
            </p:cNvCxnSpPr>
            <p:nvPr/>
          </p:nvCxnSpPr>
          <p:spPr>
            <a:xfrm rot="5400000">
              <a:off x="735654" y="2670359"/>
              <a:ext cx="1477247" cy="2104732"/>
            </a:xfrm>
            <a:prstGeom prst="curvedConnector3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曲线连接符 38"/>
            <p:cNvCxnSpPr>
              <a:stCxn id="14" idx="2"/>
              <a:endCxn id="7" idx="0"/>
            </p:cNvCxnSpPr>
            <p:nvPr/>
          </p:nvCxnSpPr>
          <p:spPr>
            <a:xfrm rot="16200000" flipH="1">
              <a:off x="2774557" y="2736187"/>
              <a:ext cx="1104344" cy="1600173"/>
            </a:xfrm>
            <a:prstGeom prst="curvedConnector3">
              <a:avLst/>
            </a:prstGeom>
            <a:ln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曲线连接符 40"/>
            <p:cNvCxnSpPr>
              <a:stCxn id="14" idx="3"/>
              <a:endCxn id="9" idx="0"/>
            </p:cNvCxnSpPr>
            <p:nvPr/>
          </p:nvCxnSpPr>
          <p:spPr>
            <a:xfrm>
              <a:off x="3354735" y="2804082"/>
              <a:ext cx="1380675" cy="1268435"/>
            </a:xfrm>
            <a:prstGeom prst="curvedConnector2">
              <a:avLst/>
            </a:prstGeom>
            <a:ln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3397915" y="3407189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Read</a:t>
              </a:r>
              <a:endParaRPr lang="zh-CN" altLang="en-US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18431" y="3601773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Write</a:t>
              </a:r>
              <a:endParaRPr lang="zh-CN" altLang="en-US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5496" y="5445224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Master DB</a:t>
              </a:r>
              <a:endParaRPr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937975" y="5356881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Slave DB</a:t>
              </a:r>
              <a:endParaRPr lang="zh-CN" altLang="en-US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684274" y="4865090"/>
              <a:ext cx="1320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Replication</a:t>
              </a:r>
              <a:endParaRPr lang="zh-CN" altLang="en-US" dirty="0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1285013" y="3054011"/>
            <a:ext cx="3010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Solution1</a:t>
            </a:r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：</a:t>
            </a:r>
            <a:endParaRPr lang="en-US" altLang="zh-CN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读写分离</a:t>
            </a:r>
            <a:endParaRPr lang="zh-CN" altLang="en-US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239808" y="3943757"/>
            <a:ext cx="4274899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问题：</a:t>
            </a:r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更新的数据在两台服务器上，出现数据一致性问题</a:t>
            </a:r>
            <a:endParaRPr lang="zh-CN" altLang="en-US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传统数据管理方法存在的问题及解决方法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基于关系数据库</a:t>
            </a:r>
            <a:endParaRPr lang="en-US" altLang="zh-CN" dirty="0"/>
          </a:p>
          <a:p>
            <a:pPr lvl="1"/>
            <a:r>
              <a:rPr lang="zh-CN" altLang="en-US" dirty="0"/>
              <a:t>不擅长：大量数据的写入操作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995123" y="2949475"/>
            <a:ext cx="45046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Solution2</a:t>
            </a:r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：</a:t>
            </a:r>
            <a:endParaRPr lang="en-US" altLang="zh-CN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读写分离且写操作分配</a:t>
            </a:r>
            <a:endParaRPr lang="en-US" altLang="zh-CN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不同表的写操作分配给不同的数据库服务器</a:t>
            </a:r>
            <a:endParaRPr lang="en-US" altLang="zh-CN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951984" y="1965170"/>
            <a:ext cx="5126615" cy="3796023"/>
            <a:chOff x="35496" y="2018533"/>
            <a:chExt cx="5126615" cy="3796023"/>
          </a:xfrm>
        </p:grpSpPr>
        <p:grpSp>
          <p:nvGrpSpPr>
            <p:cNvPr id="27" name="组合 26"/>
            <p:cNvGrpSpPr/>
            <p:nvPr/>
          </p:nvGrpSpPr>
          <p:grpSpPr>
            <a:xfrm>
              <a:off x="35496" y="4254710"/>
              <a:ext cx="582935" cy="830474"/>
              <a:chOff x="976951" y="3057947"/>
              <a:chExt cx="702212" cy="1150319"/>
            </a:xfrm>
          </p:grpSpPr>
          <p:pic>
            <p:nvPicPr>
              <p:cNvPr id="54" name="Picture 14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5700" y="3344170"/>
                <a:ext cx="473463" cy="864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163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5" name="Picture 14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951" y="3057947"/>
                <a:ext cx="473463" cy="864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163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8" name="组合 27"/>
            <p:cNvGrpSpPr/>
            <p:nvPr/>
          </p:nvGrpSpPr>
          <p:grpSpPr>
            <a:xfrm>
              <a:off x="3937975" y="4072517"/>
              <a:ext cx="1085803" cy="988219"/>
              <a:chOff x="5781329" y="2945742"/>
              <a:chExt cx="1366310" cy="1203338"/>
            </a:xfrm>
          </p:grpSpPr>
          <p:pic>
            <p:nvPicPr>
              <p:cNvPr id="50" name="Picture 13" descr="Small_hos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2559" y="3284983"/>
                <a:ext cx="475253" cy="864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13" descr="Small_hos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1329" y="2965138"/>
                <a:ext cx="475253" cy="864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13" descr="Small_hos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2386" y="3284982"/>
                <a:ext cx="475253" cy="864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3" descr="Small_hos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7147" y="2945742"/>
                <a:ext cx="475253" cy="864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" name="右箭头 28"/>
            <p:cNvSpPr/>
            <p:nvPr/>
          </p:nvSpPr>
          <p:spPr>
            <a:xfrm>
              <a:off x="803624" y="4597551"/>
              <a:ext cx="2952328" cy="2244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0" name="Picture 5" descr="LaptopStraigh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117" y="2018533"/>
              <a:ext cx="871049" cy="590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1698551" y="2624061"/>
              <a:ext cx="1656184" cy="3600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solidFill>
                    <a:srgbClr val="002060"/>
                  </a:solidFill>
                </a:rPr>
                <a:t>用户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cxnSp>
          <p:nvCxnSpPr>
            <p:cNvPr id="33" name="曲线连接符 32"/>
            <p:cNvCxnSpPr>
              <a:stCxn id="31" idx="1"/>
              <a:endCxn id="55" idx="0"/>
            </p:cNvCxnSpPr>
            <p:nvPr/>
          </p:nvCxnSpPr>
          <p:spPr>
            <a:xfrm rot="10800000" flipV="1">
              <a:off x="232017" y="2804082"/>
              <a:ext cx="1466534" cy="1450628"/>
            </a:xfrm>
            <a:prstGeom prst="curvedConnector2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>
              <a:stCxn id="31" idx="2"/>
              <a:endCxn id="54" idx="0"/>
            </p:cNvCxnSpPr>
            <p:nvPr/>
          </p:nvCxnSpPr>
          <p:spPr>
            <a:xfrm rot="5400000">
              <a:off x="735654" y="2670359"/>
              <a:ext cx="1477247" cy="2104732"/>
            </a:xfrm>
            <a:prstGeom prst="curvedConnector3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曲线连接符 34"/>
            <p:cNvCxnSpPr>
              <a:stCxn id="31" idx="2"/>
              <a:endCxn id="51" idx="0"/>
            </p:cNvCxnSpPr>
            <p:nvPr/>
          </p:nvCxnSpPr>
          <p:spPr>
            <a:xfrm rot="16200000" flipH="1">
              <a:off x="2774557" y="2736187"/>
              <a:ext cx="1104344" cy="1600173"/>
            </a:xfrm>
            <a:prstGeom prst="curvedConnector3">
              <a:avLst/>
            </a:prstGeom>
            <a:ln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曲线连接符 35"/>
            <p:cNvCxnSpPr>
              <a:stCxn id="31" idx="3"/>
              <a:endCxn id="53" idx="0"/>
            </p:cNvCxnSpPr>
            <p:nvPr/>
          </p:nvCxnSpPr>
          <p:spPr>
            <a:xfrm>
              <a:off x="3354735" y="2804082"/>
              <a:ext cx="1380675" cy="1268435"/>
            </a:xfrm>
            <a:prstGeom prst="curvedConnector2">
              <a:avLst/>
            </a:prstGeom>
            <a:ln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3397915" y="3407189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Read</a:t>
              </a:r>
              <a:endParaRPr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18431" y="3601773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Write</a:t>
              </a:r>
              <a:endParaRPr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496" y="5445224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Master DB</a:t>
              </a:r>
              <a:endParaRPr lang="zh-CN" altLang="en-US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937975" y="5356881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Slave DB</a:t>
              </a:r>
              <a:endParaRPr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684274" y="4865090"/>
              <a:ext cx="1320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Replication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传统数据管理方法存在的问题及解决方法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基于关系数据库</a:t>
            </a:r>
            <a:endParaRPr lang="en-US" altLang="zh-CN" dirty="0"/>
          </a:p>
          <a:p>
            <a:pPr lvl="1"/>
            <a:r>
              <a:rPr lang="zh-CN" altLang="en-US" dirty="0"/>
              <a:t>不擅长：大量数据的写入操作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4" name="Picture 13" descr="Small_ho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201" y="5451157"/>
            <a:ext cx="377682" cy="7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Small_ho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894" y="2354107"/>
            <a:ext cx="377682" cy="7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文本框 69"/>
          <p:cNvSpPr txBox="1"/>
          <p:nvPr/>
        </p:nvSpPr>
        <p:spPr>
          <a:xfrm>
            <a:off x="1162069" y="3102481"/>
            <a:ext cx="3905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Solution3</a:t>
            </a:r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：</a:t>
            </a:r>
            <a:endParaRPr lang="en-US" altLang="zh-CN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不同的表分配给不同的数据库服务器</a:t>
            </a:r>
            <a:endParaRPr lang="en-US" altLang="zh-CN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65242" y="5202833"/>
            <a:ext cx="411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。</a:t>
            </a:r>
            <a:endParaRPr lang="en-US" altLang="zh-CN" b="1" dirty="0"/>
          </a:p>
          <a:p>
            <a:r>
              <a:rPr lang="zh-CN" altLang="en-US" b="1" dirty="0"/>
              <a:t>。</a:t>
            </a:r>
            <a:endParaRPr lang="en-US" altLang="zh-CN" b="1" dirty="0"/>
          </a:p>
          <a:p>
            <a:r>
              <a:rPr lang="zh-CN" altLang="en-US" b="1" dirty="0"/>
              <a:t>。</a:t>
            </a:r>
            <a:endParaRPr lang="zh-CN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6038357" y="2995905"/>
            <a:ext cx="126816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026074" y="3485634"/>
            <a:ext cx="1263886" cy="363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表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026074" y="3963148"/>
            <a:ext cx="126816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表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822725" y="2813343"/>
            <a:ext cx="1654332" cy="3324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021798" y="4437112"/>
            <a:ext cx="126816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表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026074" y="4902771"/>
            <a:ext cx="126816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表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9392212" y="1876418"/>
            <a:ext cx="126816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9379930" y="2366147"/>
            <a:ext cx="1280445" cy="342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表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9176580" y="1693857"/>
            <a:ext cx="1654332" cy="1302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9312423" y="4331514"/>
            <a:ext cx="126816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表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9109074" y="4149080"/>
            <a:ext cx="1654332" cy="16561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9308147" y="4805478"/>
            <a:ext cx="126816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表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9312423" y="5271137"/>
            <a:ext cx="126816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表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5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224" y="2501426"/>
            <a:ext cx="393041" cy="62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163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肘形连接符 19"/>
          <p:cNvCxnSpPr>
            <a:stCxn id="15" idx="3"/>
            <a:endCxn id="35" idx="1"/>
          </p:cNvCxnSpPr>
          <p:nvPr/>
        </p:nvCxnSpPr>
        <p:spPr>
          <a:xfrm flipV="1">
            <a:off x="7306520" y="2056439"/>
            <a:ext cx="2085693" cy="111948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7" idx="3"/>
            <a:endCxn id="36" idx="1"/>
          </p:cNvCxnSpPr>
          <p:nvPr/>
        </p:nvCxnSpPr>
        <p:spPr>
          <a:xfrm flipV="1">
            <a:off x="7289961" y="2537533"/>
            <a:ext cx="2089969" cy="1129896"/>
          </a:xfrm>
          <a:prstGeom prst="bentConnector3">
            <a:avLst>
              <a:gd name="adj1" fmla="val 6131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8" idx="3"/>
            <a:endCxn id="51" idx="1"/>
          </p:cNvCxnSpPr>
          <p:nvPr/>
        </p:nvCxnSpPr>
        <p:spPr>
          <a:xfrm>
            <a:off x="7294237" y="4143168"/>
            <a:ext cx="2018187" cy="36836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33" idx="3"/>
            <a:endCxn id="53" idx="1"/>
          </p:cNvCxnSpPr>
          <p:nvPr/>
        </p:nvCxnSpPr>
        <p:spPr>
          <a:xfrm>
            <a:off x="7289961" y="4617132"/>
            <a:ext cx="2018187" cy="36836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34" idx="3"/>
            <a:endCxn id="54" idx="1"/>
          </p:cNvCxnSpPr>
          <p:nvPr/>
        </p:nvCxnSpPr>
        <p:spPr>
          <a:xfrm>
            <a:off x="7294237" y="5082791"/>
            <a:ext cx="2018187" cy="36836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1254247" y="4828447"/>
            <a:ext cx="3905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问题：</a:t>
            </a:r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跨服务器实现</a:t>
            </a:r>
            <a:r>
              <a:rPr lang="en-US" altLang="zh-CN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join</a:t>
            </a:r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非常困难</a:t>
            </a:r>
            <a:endParaRPr lang="zh-CN" altLang="en-US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传统数据管理方法存在的问题及解决方法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基于关系数据库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不擅长：有数据更新时需要更新索引，甚至更新表结构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更新时需要加锁，数据访问受限制，高并发应用的性能受影响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不擅长：表结构不固定的应用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更新表结构困难</a:t>
            </a:r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计算机系统</a:t>
            </a:r>
            <a:r>
              <a:rPr lang="en-US" altLang="zh-CN" dirty="0"/>
              <a:t>Scale up</a:t>
            </a:r>
            <a:r>
              <a:rPr lang="zh-CN" altLang="en-US" dirty="0"/>
              <a:t>与</a:t>
            </a:r>
            <a:r>
              <a:rPr lang="en-US" altLang="zh-CN" dirty="0"/>
              <a:t>Scale out</a:t>
            </a:r>
            <a:endParaRPr lang="zh-CN" altLang="en-US" dirty="0"/>
          </a:p>
        </p:txBody>
      </p:sp>
      <p:grpSp>
        <p:nvGrpSpPr>
          <p:cNvPr id="2048" name="组合 2047"/>
          <p:cNvGrpSpPr/>
          <p:nvPr/>
        </p:nvGrpSpPr>
        <p:grpSpPr>
          <a:xfrm>
            <a:off x="1531470" y="1854220"/>
            <a:ext cx="2357099" cy="2016224"/>
            <a:chOff x="683568" y="2492896"/>
            <a:chExt cx="2357099" cy="2016224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486" y="2492896"/>
              <a:ext cx="1993181" cy="201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4" name="直接箭头连接符 13"/>
            <p:cNvCxnSpPr/>
            <p:nvPr/>
          </p:nvCxnSpPr>
          <p:spPr>
            <a:xfrm flipV="1">
              <a:off x="683568" y="2708920"/>
              <a:ext cx="0" cy="1609209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直接箭头连接符 16"/>
          <p:cNvCxnSpPr/>
          <p:nvPr/>
        </p:nvCxnSpPr>
        <p:spPr>
          <a:xfrm>
            <a:off x="9900772" y="3127562"/>
            <a:ext cx="109177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5663952" y="3140078"/>
            <a:ext cx="108012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6888088" y="1638030"/>
            <a:ext cx="2952328" cy="3001701"/>
            <a:chOff x="4788024" y="1655447"/>
            <a:chExt cx="2952328" cy="3001701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070" y="3679695"/>
              <a:ext cx="966282" cy="977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070" y="2667571"/>
              <a:ext cx="966282" cy="977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3675683"/>
              <a:ext cx="966282" cy="977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2667571"/>
              <a:ext cx="966282" cy="977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3679695"/>
              <a:ext cx="966282" cy="977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2667571"/>
              <a:ext cx="966282" cy="977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070" y="1659459"/>
              <a:ext cx="966282" cy="977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1655447"/>
              <a:ext cx="966282" cy="977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1659459"/>
              <a:ext cx="966282" cy="977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矩形 25"/>
          <p:cNvSpPr/>
          <p:nvPr/>
        </p:nvSpPr>
        <p:spPr>
          <a:xfrm>
            <a:off x="1271464" y="4940388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rgbClr val="00B05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使独立的</a:t>
            </a:r>
            <a:r>
              <a:rPr lang="en-US" altLang="zh-CN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CPU</a:t>
            </a:r>
            <a:r>
              <a:rPr lang="zh-CN" altLang="en-US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运行得尽可能快</a:t>
            </a:r>
            <a:endParaRPr lang="en-US" altLang="zh-CN" sz="20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  <a:p>
            <a:pPr marL="342900" indent="-342900">
              <a:buClr>
                <a:srgbClr val="00B05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提高时钟频率</a:t>
            </a:r>
            <a:endParaRPr lang="en-US" altLang="zh-CN" sz="20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  <a:p>
            <a:pPr marL="342900" indent="-342900">
              <a:buClr>
                <a:srgbClr val="00B05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增加</a:t>
            </a:r>
            <a:r>
              <a:rPr lang="en-US" altLang="zh-CN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RAM</a:t>
            </a:r>
            <a:endParaRPr lang="en-US" altLang="zh-CN" sz="20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  <a:p>
            <a:pPr marL="342900" indent="-342900">
              <a:buClr>
                <a:srgbClr val="00B05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提高磁盘</a:t>
            </a:r>
            <a:r>
              <a:rPr lang="en-US" altLang="zh-CN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 I/O</a:t>
            </a:r>
            <a:r>
              <a:rPr lang="zh-CN" altLang="en-US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性能</a:t>
            </a:r>
            <a:endParaRPr lang="zh-CN" altLang="en-US" sz="20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049" name="矩形 2048"/>
          <p:cNvSpPr/>
          <p:nvPr/>
        </p:nvSpPr>
        <p:spPr>
          <a:xfrm>
            <a:off x="7071275" y="521595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00B05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多个</a:t>
            </a:r>
            <a:r>
              <a:rPr lang="en-US" altLang="zh-CN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CPU</a:t>
            </a:r>
            <a:r>
              <a:rPr lang="zh-CN" altLang="en-US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一起工作</a:t>
            </a:r>
            <a:endParaRPr lang="en-US" altLang="zh-CN" sz="20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  <a:p>
            <a:pPr marL="285750" indent="-285750">
              <a:buClr>
                <a:srgbClr val="00B050"/>
              </a:buClr>
              <a:buSzPct val="90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将问题分解成独立的线程</a:t>
            </a:r>
            <a:endParaRPr lang="zh-CN" altLang="en-US" sz="20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9541" y="4239621"/>
            <a:ext cx="10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</a:rPr>
              <a:t>Scale up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50481" y="4688937"/>
            <a:ext cx="11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</a:rPr>
              <a:t>Scale out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大型机和</a:t>
            </a:r>
            <a:r>
              <a:rPr lang="en-US" altLang="zh-CN" dirty="0"/>
              <a:t>PC</a:t>
            </a:r>
            <a:r>
              <a:rPr lang="zh-CN" altLang="en-US" dirty="0"/>
              <a:t>集群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360" y="2970147"/>
            <a:ext cx="4576617" cy="28438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2970148"/>
            <a:ext cx="6462229" cy="28438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31504" y="2062378"/>
            <a:ext cx="1584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Narrow,Bold"/>
              </a:rPr>
              <a:t>Mainframe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600056" y="2062378"/>
            <a:ext cx="3294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Narrow,Bold"/>
              </a:rPr>
              <a:t>Commodity Processors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几种计算机体系结构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24192" y="5229201"/>
            <a:ext cx="3528392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集群中的每个节点拥有自己的</a:t>
            </a:r>
            <a:r>
              <a:rPr lang="en-US" altLang="zh-CN" sz="2400" dirty="0"/>
              <a:t>CPU</a:t>
            </a:r>
            <a:r>
              <a:rPr lang="zh-CN" altLang="en-US" sz="2400" dirty="0"/>
              <a:t>、内存和磁盘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488" y="1628800"/>
            <a:ext cx="8995995" cy="3600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搜索引擎的贡献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数千亿网页的检索</a:t>
            </a:r>
            <a:endParaRPr lang="en-US" altLang="zh-CN" dirty="0"/>
          </a:p>
          <a:p>
            <a:pPr lvl="1"/>
            <a:r>
              <a:rPr lang="zh-CN" altLang="en-US" dirty="0"/>
              <a:t>传统大型关系数据库无法很好地解决海量数据存储和搜索问题</a:t>
            </a:r>
            <a:endParaRPr lang="en-US" altLang="zh-CN" dirty="0"/>
          </a:p>
          <a:p>
            <a:pPr lvl="1"/>
            <a:r>
              <a:rPr lang="zh-CN" altLang="en-US" dirty="0"/>
              <a:t>基于互联网的应用：高并发、大数据、响应快</a:t>
            </a:r>
            <a:endParaRPr lang="en-US" altLang="zh-CN" dirty="0"/>
          </a:p>
          <a:p>
            <a:r>
              <a:rPr lang="en-US" altLang="zh-CN" dirty="0"/>
              <a:t>Hadoop Story</a:t>
            </a:r>
            <a:endParaRPr lang="en-US" altLang="zh-CN" dirty="0"/>
          </a:p>
          <a:p>
            <a:pPr lvl="1"/>
            <a:r>
              <a:rPr lang="zh-CN" altLang="en-US" dirty="0"/>
              <a:t>创始人</a:t>
            </a:r>
            <a:r>
              <a:rPr lang="en-US" altLang="zh-CN" dirty="0" err="1"/>
              <a:t>Doung</a:t>
            </a:r>
            <a:r>
              <a:rPr lang="en-US" altLang="zh-CN" dirty="0"/>
              <a:t> Cutting</a:t>
            </a:r>
            <a:r>
              <a:rPr lang="zh-CN" altLang="en-US" dirty="0"/>
              <a:t>和</a:t>
            </a:r>
            <a:r>
              <a:rPr lang="en-US" altLang="zh-CN" dirty="0"/>
              <a:t>Mike </a:t>
            </a:r>
            <a:r>
              <a:rPr lang="en-US" altLang="zh-CN" dirty="0" err="1"/>
              <a:t>Cafarella</a:t>
            </a:r>
            <a:endParaRPr lang="en-US" altLang="zh-CN" dirty="0"/>
          </a:p>
          <a:p>
            <a:r>
              <a:rPr lang="zh-CN" altLang="en-US" dirty="0"/>
              <a:t>技术发展思路</a:t>
            </a:r>
            <a:endParaRPr lang="en-US" altLang="zh-CN" dirty="0"/>
          </a:p>
          <a:p>
            <a:pPr lvl="1"/>
            <a:r>
              <a:rPr lang="zh-CN" altLang="en-US" dirty="0"/>
              <a:t>分布式技术应用</a:t>
            </a:r>
            <a:endParaRPr lang="en-US" altLang="zh-CN" dirty="0"/>
          </a:p>
          <a:p>
            <a:pPr lvl="1"/>
            <a:r>
              <a:rPr lang="en-US" altLang="zh-CN" dirty="0"/>
              <a:t>HBASE</a:t>
            </a:r>
            <a:r>
              <a:rPr lang="zh-CN" altLang="en-US" dirty="0"/>
              <a:t>数据库的研发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19936" y="3868013"/>
            <a:ext cx="66720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2002</a:t>
            </a:r>
            <a:r>
              <a:rPr lang="zh-CN" altLang="en-US" dirty="0"/>
              <a:t>年</a:t>
            </a:r>
            <a:r>
              <a:rPr lang="en-US" altLang="zh-CN" dirty="0" err="1"/>
              <a:t>Doung</a:t>
            </a:r>
            <a:r>
              <a:rPr lang="en-US" altLang="zh-CN" dirty="0"/>
              <a:t> Cutting</a:t>
            </a:r>
            <a:r>
              <a:rPr lang="zh-CN" altLang="en-US" dirty="0"/>
              <a:t>和</a:t>
            </a:r>
            <a:r>
              <a:rPr lang="en-US" altLang="zh-CN" dirty="0"/>
              <a:t>Mike </a:t>
            </a:r>
            <a:r>
              <a:rPr lang="en-US" altLang="zh-CN" dirty="0" err="1"/>
              <a:t>Cafarella</a:t>
            </a:r>
            <a:r>
              <a:rPr lang="zh-CN" altLang="en-US" dirty="0"/>
              <a:t>尝试采用新技术解决支持</a:t>
            </a:r>
            <a:r>
              <a:rPr lang="en-US" altLang="zh-CN" dirty="0"/>
              <a:t>10</a:t>
            </a:r>
            <a:r>
              <a:rPr lang="zh-CN" altLang="en-US" dirty="0"/>
              <a:t>亿网页的搜索系统</a:t>
            </a:r>
            <a:endParaRPr lang="en-US" altLang="zh-CN" dirty="0"/>
          </a:p>
          <a:p>
            <a:pPr marL="285750" lvl="1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2003</a:t>
            </a:r>
            <a:r>
              <a:rPr lang="zh-CN" altLang="en-US" dirty="0"/>
              <a:t>年</a:t>
            </a:r>
            <a:r>
              <a:rPr lang="en-US" altLang="zh-CN" dirty="0"/>
              <a:t>google</a:t>
            </a:r>
            <a:r>
              <a:rPr lang="zh-CN" altLang="en-US" dirty="0"/>
              <a:t>发表</a:t>
            </a:r>
            <a:r>
              <a:rPr lang="en-US" altLang="zh-CN" dirty="0"/>
              <a:t>The Google File System</a:t>
            </a:r>
            <a:r>
              <a:rPr lang="zh-CN" altLang="en-US" dirty="0"/>
              <a:t>，利用分布式技术解决超大文件存储</a:t>
            </a:r>
            <a:endParaRPr lang="en-US" altLang="zh-CN" dirty="0"/>
          </a:p>
          <a:p>
            <a:pPr marL="285750" lvl="1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2004</a:t>
            </a:r>
            <a:r>
              <a:rPr lang="zh-CN" altLang="en-US" dirty="0"/>
              <a:t>年</a:t>
            </a:r>
            <a:r>
              <a:rPr lang="en-US" altLang="zh-CN" dirty="0"/>
              <a:t>-2005</a:t>
            </a:r>
            <a:r>
              <a:rPr lang="zh-CN" altLang="en-US" dirty="0"/>
              <a:t>年，</a:t>
            </a:r>
            <a:r>
              <a:rPr lang="en-US" altLang="zh-CN" dirty="0" err="1"/>
              <a:t>Doung</a:t>
            </a:r>
            <a:r>
              <a:rPr lang="en-US" altLang="zh-CN" dirty="0"/>
              <a:t> Cutting</a:t>
            </a:r>
            <a:r>
              <a:rPr lang="zh-CN" altLang="en-US" dirty="0"/>
              <a:t>和</a:t>
            </a:r>
            <a:r>
              <a:rPr lang="en-US" altLang="zh-CN" dirty="0"/>
              <a:t>Mike </a:t>
            </a:r>
            <a:r>
              <a:rPr lang="en-US" altLang="zh-CN" dirty="0" err="1"/>
              <a:t>Cafarella</a:t>
            </a:r>
            <a:r>
              <a:rPr lang="zh-CN" altLang="en-US" dirty="0"/>
              <a:t>搭建了一个由</a:t>
            </a:r>
            <a:r>
              <a:rPr lang="en-US" altLang="zh-CN" dirty="0"/>
              <a:t>20</a:t>
            </a:r>
            <a:r>
              <a:rPr lang="zh-CN" altLang="en-US" dirty="0"/>
              <a:t>台服务器组成的分布式海量网页数据处理原型，即</a:t>
            </a:r>
            <a:r>
              <a:rPr lang="en-US" altLang="zh-CN" dirty="0" err="1"/>
              <a:t>Nutch</a:t>
            </a:r>
            <a:r>
              <a:rPr lang="en-US" altLang="zh-CN" dirty="0"/>
              <a:t> Distributed File System</a:t>
            </a:r>
            <a:endParaRPr lang="en-US" altLang="zh-CN" dirty="0"/>
          </a:p>
          <a:p>
            <a:pPr marL="285750" lvl="1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2006</a:t>
            </a:r>
            <a:r>
              <a:rPr lang="zh-CN" altLang="en-US" dirty="0"/>
              <a:t>年</a:t>
            </a:r>
            <a:r>
              <a:rPr lang="en-US" altLang="zh-CN" dirty="0"/>
              <a:t>Yahoo</a:t>
            </a:r>
            <a:r>
              <a:rPr lang="zh-CN" altLang="en-US" dirty="0"/>
              <a:t>出资支持并聘用</a:t>
            </a:r>
            <a:r>
              <a:rPr lang="en-US" altLang="zh-CN" dirty="0" err="1"/>
              <a:t>Doung</a:t>
            </a:r>
            <a:r>
              <a:rPr lang="en-US" altLang="zh-CN" dirty="0"/>
              <a:t> Cutting</a:t>
            </a:r>
            <a:r>
              <a:rPr lang="zh-CN" altLang="en-US" dirty="0"/>
              <a:t>解决搜索引擎问题，并将项目命名为</a:t>
            </a:r>
            <a:r>
              <a:rPr lang="en-US" altLang="zh-CN" dirty="0"/>
              <a:t>Apache Hadoop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非关系型数据库产生的背景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非关系型数据库的基本概念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非关系型数据库的类型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课程简介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几篇早期重量级的研究论文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788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开辟了非关系数据模型、非关系数据库实现技术以及应用的新篇章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Chang, Fay, et al. "</a:t>
            </a:r>
            <a:r>
              <a:rPr lang="en-US" altLang="zh-CN" dirty="0" err="1">
                <a:solidFill>
                  <a:srgbClr val="0070C0"/>
                </a:solidFill>
                <a:latin typeface="Comic Sans MS" panose="030F0702030302020204" pitchFamily="66" charset="0"/>
              </a:rPr>
              <a:t>Bigtable</a:t>
            </a:r>
            <a:r>
              <a:rPr lang="en-US" altLang="zh-CN" dirty="0">
                <a:latin typeface="Comic Sans MS" panose="030F0702030302020204" pitchFamily="66" charset="0"/>
              </a:rPr>
              <a:t>: A distributed storage system for structured data." </a:t>
            </a:r>
            <a:r>
              <a:rPr lang="en-US" altLang="zh-CN" i="1" dirty="0">
                <a:latin typeface="Comic Sans MS" panose="030F0702030302020204" pitchFamily="66" charset="0"/>
              </a:rPr>
              <a:t>ACM Transactions on Computer Systems (TOCS)</a:t>
            </a:r>
            <a:r>
              <a:rPr lang="en-US" altLang="zh-CN" dirty="0">
                <a:latin typeface="Comic Sans MS" panose="030F0702030302020204" pitchFamily="66" charset="0"/>
              </a:rPr>
              <a:t> 26.2 (2008): 4.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Dean, Jeffrey, and Sanjay </a:t>
            </a:r>
            <a:r>
              <a:rPr lang="en-US" altLang="zh-CN" dirty="0" err="1">
                <a:latin typeface="Comic Sans MS" panose="030F0702030302020204" pitchFamily="66" charset="0"/>
              </a:rPr>
              <a:t>Ghemawat</a:t>
            </a:r>
            <a:r>
              <a:rPr lang="en-US" altLang="zh-CN" dirty="0">
                <a:latin typeface="Comic Sans MS" panose="030F0702030302020204" pitchFamily="66" charset="0"/>
              </a:rPr>
              <a:t>. "</a:t>
            </a:r>
            <a:r>
              <a:rPr lang="en-US" altLang="zh-CN" dirty="0" err="1">
                <a:solidFill>
                  <a:srgbClr val="0070C0"/>
                </a:solidFill>
                <a:latin typeface="Comic Sans MS" panose="030F0702030302020204" pitchFamily="66" charset="0"/>
              </a:rPr>
              <a:t>MapReduce</a:t>
            </a:r>
            <a:r>
              <a:rPr lang="en-US" altLang="zh-CN" dirty="0">
                <a:latin typeface="Comic Sans MS" panose="030F0702030302020204" pitchFamily="66" charset="0"/>
              </a:rPr>
              <a:t>:  simplified data processing on large clusters." </a:t>
            </a:r>
            <a:r>
              <a:rPr lang="en-US" altLang="zh-CN" i="1" dirty="0">
                <a:latin typeface="Comic Sans MS" panose="030F0702030302020204" pitchFamily="66" charset="0"/>
              </a:rPr>
              <a:t>Communications of the ACM</a:t>
            </a:r>
            <a:r>
              <a:rPr lang="en-US" altLang="zh-CN" dirty="0">
                <a:latin typeface="Comic Sans MS" panose="030F0702030302020204" pitchFamily="66" charset="0"/>
              </a:rPr>
              <a:t>51.1 (2008)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dirty="0" err="1">
                <a:latin typeface="Comic Sans MS" panose="030F0702030302020204" pitchFamily="66" charset="0"/>
              </a:rPr>
              <a:t>DeCandia</a:t>
            </a:r>
            <a:r>
              <a:rPr lang="en-US" altLang="zh-CN" dirty="0">
                <a:latin typeface="Comic Sans MS" panose="030F0702030302020204" pitchFamily="66" charset="0"/>
              </a:rPr>
              <a:t>, Giuseppe, et al. "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Dynamo</a:t>
            </a:r>
            <a:r>
              <a:rPr lang="en-US" altLang="zh-CN" dirty="0">
                <a:latin typeface="Comic Sans MS" panose="030F0702030302020204" pitchFamily="66" charset="0"/>
              </a:rPr>
              <a:t>: amazon's highly available key-value store." </a:t>
            </a:r>
            <a:r>
              <a:rPr lang="en-US" altLang="zh-CN" i="1" dirty="0">
                <a:latin typeface="Comic Sans MS" panose="030F0702030302020204" pitchFamily="66" charset="0"/>
              </a:rPr>
              <a:t>ACM SIGOPS operating systems review</a:t>
            </a:r>
            <a:r>
              <a:rPr lang="en-US" altLang="zh-CN" dirty="0">
                <a:latin typeface="Comic Sans MS" panose="030F0702030302020204" pitchFamily="66" charset="0"/>
              </a:rPr>
              <a:t> 41.6 (2007): 205-220.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dirty="0">
                <a:latin typeface="Comic Sans MS" panose="030F0702030302020204" pitchFamily="66" charset="0"/>
              </a:rPr>
              <a:t>。。。。。。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没有非关系型数据库之前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685895"/>
            <a:ext cx="4824536" cy="203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935760" y="6453336"/>
            <a:ext cx="4584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Sense of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ISBN 9781617291074</a:t>
            </a:r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有非关系型</a:t>
            </a:r>
            <a:r>
              <a:rPr lang="zh-CN" altLang="en-US" dirty="0"/>
              <a:t>数据库之后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960" y="1654061"/>
            <a:ext cx="7574809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935760" y="6453336"/>
            <a:ext cx="4584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Sense of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ISBN 9781617291074</a:t>
            </a:r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9496" y="1"/>
            <a:ext cx="9863232" cy="63493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07768" y="6470053"/>
            <a:ext cx="784887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latin typeface="LinLibertineT"/>
              </a:rPr>
              <a:t>From </a:t>
            </a:r>
            <a:r>
              <a:rPr lang="en-US" altLang="zh-CN" sz="1400" b="0" i="1" u="none" strike="noStrike" baseline="0" dirty="0">
                <a:latin typeface="LinLibertineT"/>
              </a:rPr>
              <a:t>Ali </a:t>
            </a:r>
            <a:r>
              <a:rPr lang="en-US" altLang="zh-CN" sz="1400" b="0" i="1" u="none" strike="noStrike" baseline="0" dirty="0" err="1">
                <a:latin typeface="LinLibertineT"/>
              </a:rPr>
              <a:t>Davoudian</a:t>
            </a:r>
            <a:r>
              <a:rPr lang="en-US" altLang="zh-CN" sz="1400" b="0" i="1" u="none" strike="noStrike" baseline="0" dirty="0">
                <a:latin typeface="LinLibertineT"/>
              </a:rPr>
              <a:t>, Liu Chen, and </a:t>
            </a:r>
            <a:r>
              <a:rPr lang="en-US" altLang="zh-CN" sz="1400" b="0" i="1" u="none" strike="noStrike" baseline="0" dirty="0" err="1">
                <a:latin typeface="LinLibertineT"/>
              </a:rPr>
              <a:t>Mengchi</a:t>
            </a:r>
            <a:r>
              <a:rPr lang="en-US" altLang="zh-CN" sz="1400" b="0" i="1" u="none" strike="noStrike" baseline="0" dirty="0">
                <a:latin typeface="LinLibertineT"/>
              </a:rPr>
              <a:t> Liu. 2018. A Survey on NoSQL Stores. </a:t>
            </a:r>
            <a:r>
              <a:rPr lang="en-US" altLang="zh-CN" sz="1400" b="0" i="1" u="none" strike="noStrike" baseline="0" dirty="0" err="1">
                <a:latin typeface="LinLibertineTI"/>
              </a:rPr>
              <a:t>ACMComput</a:t>
            </a:r>
            <a:r>
              <a:rPr lang="en-US" altLang="zh-CN" sz="1400" b="0" i="1" u="none" strike="noStrike" baseline="0" dirty="0">
                <a:latin typeface="LinLibertineTI"/>
              </a:rPr>
              <a:t>. </a:t>
            </a:r>
            <a:r>
              <a:rPr lang="en-US" altLang="zh-CN" sz="1400" b="0" i="1" u="none" strike="noStrike" baseline="0" dirty="0" err="1">
                <a:latin typeface="LinLibertineTI"/>
              </a:rPr>
              <a:t>Surv</a:t>
            </a:r>
            <a:r>
              <a:rPr lang="en-US" altLang="zh-CN" sz="1400" b="0" i="1" u="none" strike="noStrike" baseline="0" dirty="0">
                <a:latin typeface="LinLibertineTI"/>
              </a:rPr>
              <a:t>. </a:t>
            </a:r>
            <a:r>
              <a:rPr lang="en-US" altLang="zh-CN" sz="1400" b="0" i="1" u="none" strike="noStrike" baseline="0" dirty="0">
                <a:latin typeface="LinLibertineT"/>
              </a:rPr>
              <a:t>51, 2</a:t>
            </a:r>
            <a:endParaRPr lang="zh-CN" altLang="en-US" sz="1400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非关系型数据库与</a:t>
            </a:r>
            <a:r>
              <a:rPr lang="en-US" altLang="zh-CN" dirty="0"/>
              <a:t>NoSQL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3100" dirty="0"/>
              <a:t>NoSQL</a:t>
            </a:r>
            <a:r>
              <a:rPr lang="zh-CN" altLang="en-US" sz="3100" dirty="0"/>
              <a:t>定义</a:t>
            </a:r>
            <a:r>
              <a:rPr lang="zh-CN" altLang="en-US" sz="3100" dirty="0">
                <a:solidFill>
                  <a:srgbClr val="0070C0"/>
                </a:solidFill>
              </a:rPr>
              <a:t>*</a:t>
            </a:r>
            <a:r>
              <a:rPr lang="zh-CN" altLang="en-US" sz="3100" dirty="0"/>
              <a:t>：符合非关系型、分布式、开源和具有水平可扩展能力的下一代数据库。</a:t>
            </a:r>
            <a:endParaRPr lang="en-US" altLang="zh-CN" sz="3100" dirty="0"/>
          </a:p>
          <a:p>
            <a:r>
              <a:rPr lang="en-US" altLang="zh-CN" sz="3100" dirty="0"/>
              <a:t>NoSQL</a:t>
            </a:r>
            <a:r>
              <a:rPr lang="zh-CN" altLang="en-US" sz="3100" dirty="0"/>
              <a:t>数据库的诞生定位于非结构化性强的数据</a:t>
            </a:r>
            <a:endParaRPr lang="en-US" altLang="zh-CN" sz="2600" dirty="0"/>
          </a:p>
          <a:p>
            <a:pPr lvl="1"/>
            <a:r>
              <a:rPr lang="zh-CN" altLang="en-US" dirty="0"/>
              <a:t>对于</a:t>
            </a:r>
            <a:r>
              <a:rPr lang="en-US" altLang="zh-CN" dirty="0"/>
              <a:t>NoSQL Community</a:t>
            </a:r>
            <a:r>
              <a:rPr lang="zh-CN" altLang="en-US" dirty="0"/>
              <a:t>，</a:t>
            </a:r>
            <a:r>
              <a:rPr lang="en-US" altLang="zh-CN" dirty="0" err="1"/>
              <a:t>NoSQL</a:t>
            </a:r>
            <a:r>
              <a:rPr lang="zh-CN" altLang="en-US" dirty="0"/>
              <a:t>称</a:t>
            </a:r>
            <a:r>
              <a:rPr lang="en-US" altLang="zh-CN" dirty="0">
                <a:solidFill>
                  <a:srgbClr val="FF0000"/>
                </a:solidFill>
              </a:rPr>
              <a:t>Not only SQL</a:t>
            </a:r>
            <a:r>
              <a:rPr lang="en-US" altLang="zh-CN" dirty="0"/>
              <a:t> </a:t>
            </a:r>
            <a:endParaRPr lang="en-US" altLang="zh-CN" i="1" dirty="0"/>
          </a:p>
          <a:p>
            <a:pPr lvl="1"/>
            <a:r>
              <a:rPr lang="zh-CN" altLang="en-US" dirty="0"/>
              <a:t>数据模型包括</a:t>
            </a:r>
            <a:endParaRPr lang="en-US" altLang="zh-CN" dirty="0"/>
          </a:p>
          <a:p>
            <a:pPr lvl="2"/>
            <a:r>
              <a:rPr lang="en-US" altLang="zh-CN" sz="2400" dirty="0"/>
              <a:t>key-value </a:t>
            </a:r>
            <a:r>
              <a:rPr lang="zh-CN" altLang="en-US" sz="2400" dirty="0"/>
              <a:t>数据模型</a:t>
            </a:r>
            <a:endParaRPr lang="en-US" altLang="zh-CN" sz="2400" dirty="0"/>
          </a:p>
          <a:p>
            <a:pPr lvl="2"/>
            <a:r>
              <a:rPr lang="en-US" altLang="zh-CN" sz="2400" dirty="0"/>
              <a:t>Graph</a:t>
            </a:r>
            <a:r>
              <a:rPr lang="zh-CN" altLang="en-US" sz="2400" dirty="0"/>
              <a:t>数据模型</a:t>
            </a:r>
            <a:endParaRPr lang="en-US" altLang="zh-CN" sz="2400" dirty="0"/>
          </a:p>
          <a:p>
            <a:pPr lvl="2"/>
            <a:r>
              <a:rPr lang="en-US" altLang="zh-CN" sz="2400" dirty="0"/>
              <a:t>Column family</a:t>
            </a:r>
            <a:r>
              <a:rPr lang="zh-CN" altLang="en-US" sz="2400" dirty="0"/>
              <a:t>数据模型</a:t>
            </a:r>
            <a:r>
              <a:rPr lang="en-US" altLang="zh-CN" sz="2400" dirty="0"/>
              <a:t> (</a:t>
            </a:r>
            <a:r>
              <a:rPr lang="zh-CN" altLang="en-US" sz="2400" dirty="0"/>
              <a:t>例如，</a:t>
            </a:r>
            <a:r>
              <a:rPr lang="en-US" altLang="zh-CN" sz="2400" dirty="0" err="1"/>
              <a:t>Bigtable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lvl="2"/>
            <a:r>
              <a:rPr lang="en-US" altLang="zh-CN" sz="2400" dirty="0"/>
              <a:t>Document-oriented</a:t>
            </a:r>
            <a:r>
              <a:rPr lang="zh-CN" altLang="en-US" sz="2400" dirty="0"/>
              <a:t>数据模型</a:t>
            </a:r>
            <a:endParaRPr lang="en-US" altLang="zh-CN" sz="2400" dirty="0"/>
          </a:p>
          <a:p>
            <a:pPr lvl="1"/>
            <a:r>
              <a:rPr lang="zh-CN" altLang="en-US" dirty="0"/>
              <a:t>不提供</a:t>
            </a:r>
            <a:r>
              <a:rPr lang="en-US" altLang="zh-CN" dirty="0"/>
              <a:t>Join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dirty="0" err="1"/>
              <a:t>Schemaless</a:t>
            </a:r>
            <a:r>
              <a:rPr lang="en-US" altLang="zh-CN" dirty="0"/>
              <a:t>: allows data to have arbitrary structures as they are not explicitly defined by a data definition language (schema-on-write). Instead, they are implicitly encoded by the application logic (schema-on-read).</a:t>
            </a:r>
            <a:endParaRPr lang="en-US" altLang="zh-CN" dirty="0"/>
          </a:p>
          <a:p>
            <a:pPr lvl="1"/>
            <a:r>
              <a:rPr lang="zh-CN" altLang="en-US" dirty="0"/>
              <a:t>运行于</a:t>
            </a:r>
            <a:r>
              <a:rPr lang="en-US" altLang="zh-CN" dirty="0"/>
              <a:t>shared-nothing</a:t>
            </a:r>
            <a:r>
              <a:rPr lang="zh-CN" altLang="en-US" dirty="0"/>
              <a:t>的商用计算机构成的集群上</a:t>
            </a:r>
            <a:endParaRPr lang="en-US" altLang="zh-CN" dirty="0"/>
          </a:p>
          <a:p>
            <a:pPr lvl="1"/>
            <a:r>
              <a:rPr lang="zh-CN" altLang="en-US" dirty="0"/>
              <a:t>具有横向可扩展性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151784" y="6398696"/>
            <a:ext cx="2526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hlinkClick r:id="rId1"/>
              </a:rPr>
              <a:t>*</a:t>
            </a:r>
            <a:r>
              <a:rPr lang="en-US" altLang="zh-CN" sz="1600" dirty="0">
                <a:hlinkClick r:id="rId1"/>
              </a:rPr>
              <a:t>http://nosql-database.org/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NoSQL</a:t>
            </a:r>
            <a:r>
              <a:rPr lang="zh-CN" altLang="en-US" dirty="0"/>
              <a:t>数据库不是什么？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err="1"/>
              <a:t>NoSQL</a:t>
            </a:r>
            <a:r>
              <a:rPr lang="zh-CN" altLang="en-US" dirty="0"/>
              <a:t>不是关于</a:t>
            </a:r>
            <a:r>
              <a:rPr lang="en-US" altLang="zh-CN" dirty="0"/>
              <a:t>SQL</a:t>
            </a:r>
            <a:r>
              <a:rPr lang="zh-CN" altLang="en-US" dirty="0"/>
              <a:t>语言，</a:t>
            </a:r>
            <a:r>
              <a:rPr lang="en-US" altLang="zh-CN" dirty="0" err="1"/>
              <a:t>NoSQL</a:t>
            </a:r>
            <a:r>
              <a:rPr lang="en-US" altLang="zh-CN" dirty="0"/>
              <a:t> </a:t>
            </a:r>
            <a:r>
              <a:rPr lang="zh-CN" altLang="en-US" dirty="0"/>
              <a:t>不是指不使用</a:t>
            </a:r>
            <a:r>
              <a:rPr lang="en-US" altLang="zh-CN" dirty="0"/>
              <a:t>SQL</a:t>
            </a:r>
            <a:r>
              <a:rPr lang="zh-CN" altLang="en-US" dirty="0"/>
              <a:t>查询语言的数据库系统。</a:t>
            </a:r>
            <a:endParaRPr lang="en-US" altLang="zh-CN" dirty="0"/>
          </a:p>
          <a:p>
            <a:r>
              <a:rPr lang="en-US" altLang="zh-CN" dirty="0"/>
              <a:t>NoSQL</a:t>
            </a:r>
            <a:r>
              <a:rPr lang="zh-CN" altLang="en-US" dirty="0"/>
              <a:t>数据库也提供</a:t>
            </a:r>
            <a:r>
              <a:rPr lang="en-US" altLang="zh-CN" dirty="0"/>
              <a:t>SQL</a:t>
            </a:r>
            <a:r>
              <a:rPr lang="zh-CN" altLang="en-US" dirty="0"/>
              <a:t>查询语言。</a:t>
            </a:r>
            <a:endParaRPr lang="en-US" altLang="zh-CN" dirty="0"/>
          </a:p>
          <a:p>
            <a:r>
              <a:rPr lang="zh-CN" altLang="en-US" dirty="0"/>
              <a:t>既有开源</a:t>
            </a:r>
            <a:r>
              <a:rPr lang="en-US" altLang="zh-CN" dirty="0" err="1"/>
              <a:t>NoSQL</a:t>
            </a:r>
            <a:r>
              <a:rPr lang="zh-CN" altLang="en-US" dirty="0"/>
              <a:t>数据库产品，也有商用产品。</a:t>
            </a:r>
            <a:endParaRPr lang="en-US" altLang="zh-CN" dirty="0"/>
          </a:p>
          <a:p>
            <a:r>
              <a:rPr lang="en-US" altLang="zh-CN" dirty="0" err="1"/>
              <a:t>NoSQL</a:t>
            </a:r>
            <a:r>
              <a:rPr lang="zh-CN" altLang="en-US" dirty="0"/>
              <a:t>数据库不仅仅针对大数据中的量大（</a:t>
            </a:r>
            <a:r>
              <a:rPr lang="en-US" altLang="zh-CN" dirty="0"/>
              <a:t>volume</a:t>
            </a:r>
            <a:r>
              <a:rPr lang="zh-CN" altLang="en-US" dirty="0"/>
              <a:t>）和高速（</a:t>
            </a:r>
            <a:r>
              <a:rPr lang="en-US" altLang="zh-CN" dirty="0"/>
              <a:t>velocity</a:t>
            </a:r>
            <a:r>
              <a:rPr lang="zh-CN" altLang="en-US" dirty="0"/>
              <a:t>）特征，同样注重多样性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 err="1"/>
              <a:t>NoSQL</a:t>
            </a:r>
            <a:r>
              <a:rPr lang="zh-CN" altLang="en-US" dirty="0"/>
              <a:t>不是云计算：因为良好的可伸缩性，不少</a:t>
            </a:r>
            <a:r>
              <a:rPr lang="en-US" altLang="zh-CN" dirty="0" err="1"/>
              <a:t>NoSQL</a:t>
            </a:r>
            <a:r>
              <a:rPr lang="zh-CN" altLang="en-US" dirty="0"/>
              <a:t>系统部署在云中。</a:t>
            </a:r>
            <a:r>
              <a:rPr lang="en-US" altLang="zh-CN" dirty="0"/>
              <a:t> </a:t>
            </a:r>
            <a:r>
              <a:rPr lang="en-US" altLang="zh-CN" dirty="0" err="1"/>
              <a:t>NoSQL</a:t>
            </a:r>
            <a:r>
              <a:rPr lang="zh-CN" altLang="en-US" dirty="0"/>
              <a:t>既可以运行在云环境中，也可以运行在自己的数据中心。</a:t>
            </a:r>
            <a:endParaRPr lang="en-US" altLang="zh-CN" dirty="0"/>
          </a:p>
          <a:p>
            <a:r>
              <a:rPr lang="en-US" altLang="zh-CN" dirty="0" err="1"/>
              <a:t>NoSQL</a:t>
            </a:r>
            <a:r>
              <a:rPr lang="zh-CN" altLang="en-US" dirty="0"/>
              <a:t>不是基于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SSD</a:t>
            </a:r>
            <a:r>
              <a:rPr lang="zh-CN" altLang="en-US" dirty="0"/>
              <a:t>的应用，而是利用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SSD</a:t>
            </a:r>
            <a:r>
              <a:rPr lang="zh-CN" altLang="en-US" dirty="0"/>
              <a:t>提高性能，</a:t>
            </a:r>
            <a:r>
              <a:rPr lang="en-US" altLang="zh-CN" dirty="0" err="1"/>
              <a:t>NoSQL</a:t>
            </a:r>
            <a:r>
              <a:rPr lang="zh-CN" altLang="en-US" dirty="0"/>
              <a:t>系统可以运行在标准的硬件上。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</a:t>
            </a:r>
            <a:r>
              <a:rPr lang="en-US" altLang="zh-CN" dirty="0" err="1"/>
              <a:t>NoSQL</a:t>
            </a:r>
            <a:r>
              <a:rPr lang="zh-CN" altLang="en-US" dirty="0"/>
              <a:t>数据库类型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34" y="1605056"/>
            <a:ext cx="10477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28" y="2924442"/>
            <a:ext cx="1120720" cy="103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43" y="4000370"/>
            <a:ext cx="820399" cy="1041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5229200"/>
            <a:ext cx="834534" cy="974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514234" y="1963604"/>
            <a:ext cx="6038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数组组织成</a:t>
            </a:r>
            <a:r>
              <a:rPr lang="en-US" altLang="zh-CN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key-value</a:t>
            </a:r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对，使用</a:t>
            </a:r>
            <a:r>
              <a:rPr lang="en-US" altLang="zh-CN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key</a:t>
            </a:r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访问</a:t>
            </a:r>
            <a:r>
              <a:rPr lang="en-US" altLang="zh-CN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value</a:t>
            </a:r>
            <a:endParaRPr lang="en-US" altLang="zh-CN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1172" y="3156963"/>
            <a:ext cx="720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类似稀疏矩阵，行和列作为</a:t>
            </a:r>
            <a:r>
              <a:rPr lang="en-US" altLang="zh-CN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key</a:t>
            </a:r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，列族由多个列构成</a:t>
            </a:r>
            <a:endParaRPr lang="en-US" altLang="zh-CN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03712" y="4531186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采用图结构存储数据之间的关系</a:t>
            </a:r>
            <a:endParaRPr lang="zh-CN" altLang="en-US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3712" y="556002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存储层次数据结构的数据</a:t>
            </a:r>
            <a:endParaRPr lang="en-US" altLang="zh-CN" sz="24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主流</a:t>
            </a:r>
            <a:r>
              <a:rPr lang="en-US" altLang="zh-CN" dirty="0" err="1"/>
              <a:t>NoSQL</a:t>
            </a:r>
            <a:r>
              <a:rPr lang="zh-CN" altLang="en-US" dirty="0"/>
              <a:t>数据库类型及产品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703514" y="1268760"/>
          <a:ext cx="8856983" cy="5589240"/>
        </p:xfrm>
        <a:graphic>
          <a:graphicData uri="http://schemas.openxmlformats.org/drawingml/2006/table">
            <a:tbl>
              <a:tblPr/>
              <a:tblGrid>
                <a:gridCol w="1872207"/>
                <a:gridCol w="3948657"/>
                <a:gridCol w="3036119"/>
              </a:tblGrid>
              <a:tr h="4007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rgbClr val="00206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类型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rgbClr val="00206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典型应用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rgbClr val="00206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系统实例</a:t>
                      </a:r>
                      <a:endParaRPr lang="en-US" sz="2000" b="0" dirty="0">
                        <a:solidFill>
                          <a:srgbClr val="00206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</a:tr>
              <a:tr h="1355116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manning"/>
                        </a:rPr>
                        <a:t>Key-value</a:t>
                      </a:r>
                      <a:endParaRPr lang="en-US" sz="1600" dirty="0">
                        <a:effectLst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Image stores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Key-based </a:t>
                      </a:r>
                      <a:r>
                        <a:rPr lang="en-US" sz="1600" dirty="0" err="1">
                          <a:effectLst/>
                          <a:latin typeface="inherit"/>
                        </a:rPr>
                        <a:t>filesystems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Object cache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Systems designed to scale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Berkeley DB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Memcache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Redis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Riak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DynamoDB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23173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manning"/>
                        </a:rPr>
                        <a:t>Column family</a:t>
                      </a:r>
                      <a:endParaRPr lang="en-US" sz="1600" dirty="0">
                        <a:effectLst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Web crawler results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Big data problems that can relax consistency rules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it-IT" sz="1600" dirty="0">
                          <a:effectLst/>
                          <a:latin typeface="inherit"/>
                        </a:rPr>
                        <a:t>Apache HBase</a:t>
                      </a:r>
                      <a:endParaRPr lang="it-IT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it-IT" sz="1600" dirty="0">
                          <a:effectLst/>
                          <a:latin typeface="inherit"/>
                        </a:rPr>
                        <a:t>Apache Cassandra</a:t>
                      </a:r>
                      <a:endParaRPr lang="it-IT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it-IT" sz="1600" dirty="0">
                          <a:effectLst/>
                          <a:latin typeface="inherit"/>
                        </a:rPr>
                        <a:t>Hypertable</a:t>
                      </a:r>
                      <a:endParaRPr lang="it-IT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it-IT" sz="1600" dirty="0">
                          <a:effectLst/>
                          <a:latin typeface="inherit"/>
                        </a:rPr>
                        <a:t>Apache Accumulo</a:t>
                      </a:r>
                      <a:endParaRPr lang="it-IT" sz="1600" dirty="0">
                        <a:effectLst/>
                        <a:latin typeface="inherit"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10061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manning"/>
                        </a:rPr>
                        <a:t>Graph</a:t>
                      </a:r>
                      <a:endParaRPr lang="en-US" sz="1600" dirty="0">
                        <a:effectLst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Social networks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Fraud detection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Relationship-heavy data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Neo4j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AllegroGraph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Bigdata</a:t>
                      </a:r>
                      <a:r>
                        <a:rPr lang="en-US" sz="1600" dirty="0">
                          <a:effectLst/>
                          <a:latin typeface="inherit"/>
                        </a:rPr>
                        <a:t> (RDF data store)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InfiniteGraph</a:t>
                      </a:r>
                      <a:r>
                        <a:rPr lang="en-US" sz="1600" dirty="0">
                          <a:effectLst/>
                          <a:latin typeface="inherit"/>
                        </a:rPr>
                        <a:t> (Objectivity)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609622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effectLst/>
                          <a:latin typeface="manning"/>
                        </a:rPr>
                        <a:t>Document</a:t>
                      </a:r>
                      <a:endParaRPr lang="en-US" sz="1600" dirty="0">
                        <a:effectLst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High-variability data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Document search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Integration hubs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Web content management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Publishing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MongoDB</a:t>
                      </a:r>
                      <a:r>
                        <a:rPr lang="en-US" sz="1600" dirty="0">
                          <a:effectLst/>
                          <a:latin typeface="inherit"/>
                        </a:rPr>
                        <a:t> (10Gen)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CouchDB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Couchbase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MarkLogic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 err="1">
                          <a:effectLst/>
                          <a:latin typeface="inherit"/>
                        </a:rPr>
                        <a:t>eXist-db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  <a:p>
                      <a:pPr>
                        <a:buFont typeface="Arial" panose="020B0604020202020204"/>
                        <a:buChar char="•"/>
                      </a:pPr>
                      <a:r>
                        <a:rPr lang="en-US" sz="1600" dirty="0">
                          <a:effectLst/>
                          <a:latin typeface="inherit"/>
                        </a:rPr>
                        <a:t>Berkeley DB XML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39563" marR="39563" marT="39563" marB="395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775520" y="6536378"/>
            <a:ext cx="5688632" cy="276999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altLang="zh-CN" sz="1200" dirty="0"/>
              <a:t>From</a:t>
            </a:r>
            <a:r>
              <a:rPr lang="zh-CN" altLang="en-US" sz="1200" dirty="0"/>
              <a:t>：</a:t>
            </a:r>
            <a:r>
              <a:rPr lang="en-US" altLang="zh-CN" sz="1200" dirty="0"/>
              <a:t>https://livebook.manning.com/#!/book/making-sense-of-nosql/chapter-1/33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    数据库科学家</a:t>
            </a:r>
            <a:r>
              <a:rPr lang="en-US" altLang="zh-CN" dirty="0"/>
              <a:t>Michael </a:t>
            </a:r>
            <a:r>
              <a:rPr lang="en-US" altLang="zh-CN" dirty="0" err="1"/>
              <a:t>Stonebraker</a:t>
            </a:r>
            <a:r>
              <a:rPr lang="zh-CN" altLang="en-US" dirty="0"/>
              <a:t>的观点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2015</a:t>
            </a:r>
            <a:r>
              <a:rPr lang="zh-CN" altLang="en-US" sz="2000" dirty="0"/>
              <a:t>年图灵奖获得者，对现代数据库系统底层的概念与实践所做出的基础性贡献。</a:t>
            </a:r>
            <a:endParaRPr lang="en-US" altLang="zh-CN" sz="2000" dirty="0"/>
          </a:p>
          <a:p>
            <a:r>
              <a:rPr lang="zh-CN" altLang="en-US" sz="2000" dirty="0"/>
              <a:t>在</a:t>
            </a:r>
            <a:r>
              <a:rPr lang="en-US" altLang="zh-CN" sz="2000" dirty="0"/>
              <a:t>University of California, Berkeley</a:t>
            </a:r>
            <a:r>
              <a:rPr lang="zh-CN" altLang="en-US" sz="2000" dirty="0"/>
              <a:t>工作期间（</a:t>
            </a:r>
            <a:r>
              <a:rPr lang="en-US" altLang="zh-CN" sz="2000" dirty="0"/>
              <a:t>1971–2000</a:t>
            </a:r>
            <a:r>
              <a:rPr lang="zh-CN" altLang="en-US" sz="2000" dirty="0"/>
              <a:t>），他专注关系数据库管理系统的研究，如</a:t>
            </a:r>
            <a:r>
              <a:rPr lang="en-US" altLang="zh-CN" sz="2000" dirty="0"/>
              <a:t>Ingres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Postgres</a:t>
            </a:r>
            <a:endParaRPr lang="en-US" altLang="zh-CN" sz="2000" dirty="0"/>
          </a:p>
          <a:p>
            <a:r>
              <a:rPr lang="zh-CN" altLang="en-US" sz="2000" dirty="0"/>
              <a:t>在</a:t>
            </a:r>
            <a:r>
              <a:rPr lang="en-US" altLang="zh-CN" sz="2000" dirty="0"/>
              <a:t>Massachusetts Institute of Technology </a:t>
            </a:r>
            <a:r>
              <a:rPr lang="zh-CN" altLang="en-US" sz="2000" dirty="0"/>
              <a:t>工作期间（</a:t>
            </a:r>
            <a:r>
              <a:rPr lang="en-US" altLang="zh-CN" sz="2000" dirty="0"/>
              <a:t>2001-</a:t>
            </a:r>
            <a:r>
              <a:rPr lang="zh-CN" altLang="en-US" sz="2000" dirty="0"/>
              <a:t>今），他开发了很多新型的数据库技术，如</a:t>
            </a:r>
            <a:r>
              <a:rPr lang="en-US" altLang="zh-CN" sz="2000" dirty="0"/>
              <a:t> C-Store, H-Store</a:t>
            </a:r>
            <a:r>
              <a:rPr lang="zh-CN" altLang="en-US" sz="2000" dirty="0"/>
              <a:t>和 </a:t>
            </a:r>
            <a:r>
              <a:rPr lang="en-US" altLang="zh-CN" sz="2000" dirty="0" err="1"/>
              <a:t>SciDB</a:t>
            </a:r>
            <a:endParaRPr lang="en-US" altLang="zh-CN" sz="2000" dirty="0"/>
          </a:p>
          <a:p>
            <a:r>
              <a:rPr lang="zh-CN" altLang="en-US" sz="2000" dirty="0"/>
              <a:t>对非关系型数据库的观点</a:t>
            </a:r>
            <a:r>
              <a:rPr lang="en-US" altLang="zh-CN" sz="2000" dirty="0"/>
              <a:t> </a:t>
            </a:r>
            <a:endParaRPr lang="en-US" altLang="zh-CN" sz="2000" dirty="0"/>
          </a:p>
          <a:p>
            <a:pPr lvl="1"/>
            <a:r>
              <a:rPr lang="en-US" altLang="zh-CN" sz="2000" dirty="0" err="1">
                <a:latin typeface="Comic Sans MS" panose="030F0702030302020204" pitchFamily="66" charset="0"/>
              </a:rPr>
              <a:t>Stonebraker</a:t>
            </a:r>
            <a:r>
              <a:rPr lang="en-US" altLang="zh-CN" sz="2000" dirty="0">
                <a:latin typeface="Comic Sans MS" panose="030F0702030302020204" pitchFamily="66" charset="0"/>
              </a:rPr>
              <a:t>, M. (2010). "SQL databases v. </a:t>
            </a:r>
            <a:r>
              <a:rPr lang="en-US" altLang="zh-CN" sz="2000" dirty="0" err="1">
                <a:latin typeface="Comic Sans MS" panose="030F0702030302020204" pitchFamily="66" charset="0"/>
              </a:rPr>
              <a:t>NoSQL</a:t>
            </a:r>
            <a:r>
              <a:rPr lang="en-US" altLang="zh-CN" sz="2000" dirty="0">
                <a:latin typeface="Comic Sans MS" panose="030F0702030302020204" pitchFamily="66" charset="0"/>
              </a:rPr>
              <a:t> databases".  Communications of the ACM. 53 (4): 10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sz="2000" dirty="0" err="1">
                <a:latin typeface="Comic Sans MS" panose="030F0702030302020204" pitchFamily="66" charset="0"/>
              </a:rPr>
              <a:t>Stonebraker</a:t>
            </a:r>
            <a:r>
              <a:rPr lang="en-US" altLang="zh-CN" sz="2000" dirty="0">
                <a:latin typeface="Comic Sans MS" panose="030F0702030302020204" pitchFamily="66" charset="0"/>
              </a:rPr>
              <a:t>, M. (2011). "</a:t>
            </a:r>
            <a:r>
              <a:rPr lang="en-US" altLang="zh-CN" sz="2000" dirty="0" err="1">
                <a:latin typeface="Comic Sans MS" panose="030F0702030302020204" pitchFamily="66" charset="0"/>
              </a:rPr>
              <a:t>Stonebraker</a:t>
            </a:r>
            <a:r>
              <a:rPr lang="en-US" altLang="zh-CN" sz="2000" dirty="0">
                <a:latin typeface="Comic Sans MS" panose="030F0702030302020204" pitchFamily="66" charset="0"/>
              </a:rPr>
              <a:t> on </a:t>
            </a:r>
            <a:r>
              <a:rPr lang="en-US" altLang="zh-CN" sz="2000" dirty="0" err="1">
                <a:latin typeface="Comic Sans MS" panose="030F0702030302020204" pitchFamily="66" charset="0"/>
              </a:rPr>
              <a:t>NoSQL</a:t>
            </a:r>
            <a:r>
              <a:rPr lang="en-US" altLang="zh-CN" sz="2000" dirty="0">
                <a:latin typeface="Comic Sans MS" panose="030F0702030302020204" pitchFamily="66" charset="0"/>
              </a:rPr>
              <a:t> and enterprises". Communications of the ACM. 54 (8): 10..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sz="2000" dirty="0" err="1">
                <a:latin typeface="Comic Sans MS" panose="030F0702030302020204" pitchFamily="66" charset="0"/>
              </a:rPr>
              <a:t>Stonebraker</a:t>
            </a:r>
            <a:r>
              <a:rPr lang="en-US" altLang="zh-CN" sz="2000" dirty="0">
                <a:latin typeface="Comic Sans MS" panose="030F0702030302020204" pitchFamily="66" charset="0"/>
              </a:rPr>
              <a:t>, M.; </a:t>
            </a:r>
            <a:r>
              <a:rPr lang="en-US" altLang="zh-CN" sz="2000" dirty="0" err="1">
                <a:latin typeface="Comic Sans MS" panose="030F0702030302020204" pitchFamily="66" charset="0"/>
              </a:rPr>
              <a:t>Abadi</a:t>
            </a:r>
            <a:r>
              <a:rPr lang="en-US" altLang="zh-CN" sz="2000" dirty="0">
                <a:latin typeface="Comic Sans MS" panose="030F0702030302020204" pitchFamily="66" charset="0"/>
              </a:rPr>
              <a:t>, D.; Dewitt, D. J.; Madden, S.; Paulson, E.; </a:t>
            </a:r>
            <a:r>
              <a:rPr lang="en-US" altLang="zh-CN" sz="2000" dirty="0" err="1">
                <a:latin typeface="Comic Sans MS" panose="030F0702030302020204" pitchFamily="66" charset="0"/>
              </a:rPr>
              <a:t>Pavlo</a:t>
            </a:r>
            <a:r>
              <a:rPr lang="en-US" altLang="zh-CN" sz="2000" dirty="0">
                <a:latin typeface="Comic Sans MS" panose="030F0702030302020204" pitchFamily="66" charset="0"/>
              </a:rPr>
              <a:t>, A.; </a:t>
            </a:r>
            <a:r>
              <a:rPr lang="en-US" altLang="zh-CN" sz="2000" dirty="0" err="1">
                <a:latin typeface="Comic Sans MS" panose="030F0702030302020204" pitchFamily="66" charset="0"/>
              </a:rPr>
              <a:t>Rasin</a:t>
            </a:r>
            <a:r>
              <a:rPr lang="en-US" altLang="zh-CN" sz="2000" dirty="0">
                <a:latin typeface="Comic Sans MS" panose="030F0702030302020204" pitchFamily="66" charset="0"/>
              </a:rPr>
              <a:t>, A. (2010). "</a:t>
            </a:r>
            <a:r>
              <a:rPr lang="en-US" altLang="zh-CN" sz="2000" dirty="0" err="1">
                <a:latin typeface="Comic Sans MS" panose="030F0702030302020204" pitchFamily="66" charset="0"/>
              </a:rPr>
              <a:t>MapReduce</a:t>
            </a:r>
            <a:r>
              <a:rPr lang="en-US" altLang="zh-CN" sz="2000" dirty="0">
                <a:latin typeface="Comic Sans MS" panose="030F0702030302020204" pitchFamily="66" charset="0"/>
              </a:rPr>
              <a:t> and parallel DBMSs". Communications of the ACM. 53: 64.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48"/>
            <a:ext cx="1511036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5520" y="274638"/>
            <a:ext cx="9292991" cy="59756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07768" y="6470053"/>
            <a:ext cx="784887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latin typeface="LinLibertineT"/>
              </a:rPr>
              <a:t>From </a:t>
            </a:r>
            <a:r>
              <a:rPr lang="en-US" altLang="zh-CN" sz="1400" b="0" i="1" u="none" strike="noStrike" baseline="0" dirty="0">
                <a:latin typeface="LinLibertineT"/>
              </a:rPr>
              <a:t>Ali </a:t>
            </a:r>
            <a:r>
              <a:rPr lang="en-US" altLang="zh-CN" sz="1400" b="0" i="1" u="none" strike="noStrike" baseline="0" dirty="0" err="1">
                <a:latin typeface="LinLibertineT"/>
              </a:rPr>
              <a:t>Davoudian</a:t>
            </a:r>
            <a:r>
              <a:rPr lang="en-US" altLang="zh-CN" sz="1400" b="0" i="1" u="none" strike="noStrike" baseline="0" dirty="0">
                <a:latin typeface="LinLibertineT"/>
              </a:rPr>
              <a:t>, Liu Chen, and </a:t>
            </a:r>
            <a:r>
              <a:rPr lang="en-US" altLang="zh-CN" sz="1400" b="0" i="1" u="none" strike="noStrike" baseline="0" dirty="0" err="1">
                <a:latin typeface="LinLibertineT"/>
              </a:rPr>
              <a:t>Mengchi</a:t>
            </a:r>
            <a:r>
              <a:rPr lang="en-US" altLang="zh-CN" sz="1400" b="0" i="1" u="none" strike="noStrike" baseline="0" dirty="0">
                <a:latin typeface="LinLibertineT"/>
              </a:rPr>
              <a:t> Liu. 2018. A Survey on NoSQL Stores. </a:t>
            </a:r>
            <a:r>
              <a:rPr lang="en-US" altLang="zh-CN" sz="1400" b="0" i="1" u="none" strike="noStrike" baseline="0" dirty="0" err="1">
                <a:latin typeface="LinLibertineTI"/>
              </a:rPr>
              <a:t>ACMComput</a:t>
            </a:r>
            <a:r>
              <a:rPr lang="en-US" altLang="zh-CN" sz="1400" b="0" i="1" u="none" strike="noStrike" baseline="0" dirty="0">
                <a:latin typeface="LinLibertineTI"/>
              </a:rPr>
              <a:t>. </a:t>
            </a:r>
            <a:r>
              <a:rPr lang="en-US" altLang="zh-CN" sz="1400" b="0" i="1" u="none" strike="noStrike" baseline="0" dirty="0" err="1">
                <a:latin typeface="LinLibertineTI"/>
              </a:rPr>
              <a:t>Surv</a:t>
            </a:r>
            <a:r>
              <a:rPr lang="en-US" altLang="zh-CN" sz="1400" b="0" i="1" u="none" strike="noStrike" baseline="0" dirty="0">
                <a:latin typeface="LinLibertineTI"/>
              </a:rPr>
              <a:t>. </a:t>
            </a:r>
            <a:r>
              <a:rPr lang="en-US" altLang="zh-CN" sz="1400" b="0" i="1" u="none" strike="noStrike" baseline="0" dirty="0">
                <a:latin typeface="LinLibertineT"/>
              </a:rPr>
              <a:t>51, 2</a:t>
            </a:r>
            <a:endParaRPr lang="zh-CN" altLang="en-US" sz="1400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非关系型数据库产生的背景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大数据管理及应用需求</a:t>
            </a:r>
            <a:endParaRPr lang="en-US" altLang="zh-CN" dirty="0"/>
          </a:p>
          <a:p>
            <a:pPr lvl="1"/>
            <a:r>
              <a:rPr lang="zh-CN" altLang="en-US" dirty="0"/>
              <a:t>大数据特征</a:t>
            </a:r>
            <a:r>
              <a:rPr lang="en-US" altLang="zh-CN" dirty="0"/>
              <a:t>:</a:t>
            </a:r>
            <a:endParaRPr lang="en-US" altLang="zh-CN" dirty="0"/>
          </a:p>
          <a:p>
            <a:pPr lvl="2"/>
            <a:r>
              <a:rPr lang="en-US" altLang="zh-CN" dirty="0"/>
              <a:t>Volume</a:t>
            </a:r>
            <a:r>
              <a:rPr lang="zh-CN" altLang="zh-CN" dirty="0"/>
              <a:t>（大量）</a:t>
            </a:r>
            <a:r>
              <a:rPr lang="zh-CN" altLang="en-US" dirty="0"/>
              <a:t>：数据量大</a:t>
            </a:r>
            <a:r>
              <a:rPr lang="en-US" altLang="zh-CN" dirty="0"/>
              <a:t>TB-&gt;PB</a:t>
            </a:r>
            <a:endParaRPr lang="en-US" altLang="zh-CN" dirty="0"/>
          </a:p>
          <a:p>
            <a:pPr lvl="2"/>
            <a:r>
              <a:rPr lang="en-US" altLang="zh-CN" dirty="0"/>
              <a:t>Velocity</a:t>
            </a:r>
            <a:r>
              <a:rPr lang="zh-CN" altLang="zh-CN" dirty="0"/>
              <a:t>（高速）</a:t>
            </a:r>
            <a:r>
              <a:rPr lang="zh-CN" altLang="en-US" dirty="0"/>
              <a:t>：数据被创建、移动和处理的速度</a:t>
            </a:r>
            <a:r>
              <a:rPr lang="en-US" altLang="zh-CN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Variety</a:t>
            </a:r>
            <a:r>
              <a:rPr lang="zh-CN" altLang="zh-CN" dirty="0"/>
              <a:t>（多样）</a:t>
            </a:r>
            <a:r>
              <a:rPr lang="zh-CN" altLang="en-US" dirty="0"/>
              <a:t>：文字、图像、图片、地理位置等</a:t>
            </a:r>
            <a:endParaRPr lang="en-US" altLang="zh-CN" dirty="0"/>
          </a:p>
          <a:p>
            <a:pPr lvl="2"/>
            <a:r>
              <a:rPr lang="en-US" altLang="zh-CN" dirty="0"/>
              <a:t>Value</a:t>
            </a:r>
            <a:r>
              <a:rPr lang="zh-CN" altLang="zh-CN" dirty="0"/>
              <a:t>（价值）</a:t>
            </a:r>
            <a:r>
              <a:rPr lang="zh-CN" altLang="en-US" dirty="0"/>
              <a:t>：具有价值，但价值密度低</a:t>
            </a:r>
            <a:endParaRPr lang="en-US" altLang="zh-CN" dirty="0"/>
          </a:p>
          <a:p>
            <a:pPr lvl="1"/>
            <a:r>
              <a:rPr lang="zh-CN" altLang="en-US" dirty="0"/>
              <a:t>新型应用的数据存储与管理需求</a:t>
            </a:r>
            <a:endParaRPr lang="en-US" altLang="zh-CN" dirty="0"/>
          </a:p>
          <a:p>
            <a:pPr marL="342900" lvl="1" indent="-342900">
              <a:buClr>
                <a:srgbClr val="0070C0"/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549" y="4482827"/>
            <a:ext cx="1430335" cy="53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29" y="4539291"/>
            <a:ext cx="1512168" cy="42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56" y="5280194"/>
            <a:ext cx="1080120" cy="90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554" y="5269756"/>
            <a:ext cx="15906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764" y="4402159"/>
            <a:ext cx="15049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 descr="http://upload.wikimedia.org/wikipedia/commons/4/46/BigData_2267x1146_whi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714" y="1916832"/>
            <a:ext cx="2523802" cy="1276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ss0.bdstatic.com/70cFuHSh_Q1YnxGkpoWK1HF6hhy/it/u=3229074441,2795263433&amp;fm=117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92" y="5040125"/>
            <a:ext cx="113118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ss2.baidu.com/6ONYsjip0QIZ8tyhnq/it/u=1029461975,944646513&amp;fm=58&amp;u_exp_0=462428360,611341103&amp;fm_exp_0=86&amp;bpow=727&amp;bpoh=53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708" y="5086456"/>
            <a:ext cx="1152525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678" y="4151933"/>
            <a:ext cx="21526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002" y="5245913"/>
            <a:ext cx="16383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334802"/>
            <a:ext cx="10972800" cy="50567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DB-engine</a:t>
            </a:r>
            <a:r>
              <a:rPr lang="zh-CN" altLang="en-US" dirty="0"/>
              <a:t>的</a:t>
            </a:r>
            <a:r>
              <a:rPr lang="en-US" altLang="zh-CN" dirty="0"/>
              <a:t>DBMS</a:t>
            </a:r>
            <a:r>
              <a:rPr lang="zh-CN" altLang="en-US" dirty="0"/>
              <a:t>排名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63752" y="6398696"/>
            <a:ext cx="5188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hlinkClick r:id="rId2"/>
              </a:rPr>
              <a:t>https://db-engines.com/en/ranking</a:t>
            </a:r>
            <a:r>
              <a:rPr lang="en-US" altLang="zh-CN" sz="1600" dirty="0"/>
              <a:t>   </a:t>
            </a:r>
            <a:r>
              <a:rPr lang="zh-CN" altLang="en-US" sz="1600" dirty="0"/>
              <a:t>访问时间</a:t>
            </a:r>
            <a:r>
              <a:rPr lang="en-US" altLang="zh-CN" sz="1600" dirty="0"/>
              <a:t>:Sept.</a:t>
            </a:r>
            <a:r>
              <a:rPr lang="zh-CN" altLang="en-US" sz="1600" dirty="0"/>
              <a:t> </a:t>
            </a:r>
            <a:r>
              <a:rPr lang="en-US" altLang="zh-CN" sz="1600" dirty="0"/>
              <a:t>7,2022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47" y="1229086"/>
            <a:ext cx="9534106" cy="5162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Multi-Model Database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0" i="0" u="none" strike="noStrike" baseline="0" dirty="0">
                <a:latin typeface="Comic Sans MS" panose="030F0702030302020204" pitchFamily="66" charset="0"/>
              </a:rPr>
              <a:t>The data are naturally organized in different formats and models, including structured, semi-structured and unstructured data. </a:t>
            </a:r>
            <a:endParaRPr lang="en-US" altLang="zh-CN" sz="2400" b="0" i="0" u="none" strike="noStrike" baseline="0" dirty="0">
              <a:latin typeface="Comic Sans MS" panose="030F0702030302020204" pitchFamily="66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Comic Sans MS" panose="030F0702030302020204" pitchFamily="66" charset="0"/>
              </a:rPr>
              <a:t>structured data includes relational, key/value, and graph data. </a:t>
            </a:r>
            <a:endParaRPr lang="en-US" altLang="zh-CN" sz="2000" b="0" i="0" u="none" strike="noStrike" baseline="0" dirty="0">
              <a:latin typeface="Comic Sans MS" panose="030F0702030302020204" pitchFamily="66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Comic Sans MS" panose="030F0702030302020204" pitchFamily="66" charset="0"/>
              </a:rPr>
              <a:t>Semi-structured data commonly refer to XML and JSON documents. </a:t>
            </a:r>
            <a:endParaRPr lang="en-US" altLang="zh-CN" sz="2000" b="0" i="0" u="none" strike="noStrike" baseline="0" dirty="0">
              <a:latin typeface="Comic Sans MS" panose="030F0702030302020204" pitchFamily="66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latin typeface="Comic Sans MS" panose="030F0702030302020204" pitchFamily="66" charset="0"/>
              </a:rPr>
              <a:t>Unstructured data are typically text files, containing dates, numbers and facts.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7768" y="6367894"/>
            <a:ext cx="8026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0" i="0" u="none" strike="noStrike" baseline="0" dirty="0">
                <a:latin typeface="CenturySchL-Roma"/>
              </a:rPr>
              <a:t>From </a:t>
            </a:r>
            <a:r>
              <a:rPr lang="en-US" altLang="zh-CN" sz="1400" b="0" i="1" u="none" strike="noStrike" baseline="0" dirty="0" err="1">
                <a:latin typeface="CenturySchL-Roma"/>
              </a:rPr>
              <a:t>Jiaheng</a:t>
            </a:r>
            <a:r>
              <a:rPr lang="en-US" altLang="zh-CN" sz="1400" b="0" i="1" u="none" strike="noStrike" baseline="0" dirty="0">
                <a:latin typeface="CenturySchL-Roma"/>
              </a:rPr>
              <a:t> Lu and Irena </a:t>
            </a:r>
            <a:r>
              <a:rPr lang="en-US" altLang="zh-CN" sz="1400" b="0" i="1" u="none" strike="noStrike" baseline="0" dirty="0" err="1">
                <a:latin typeface="CenturySchL-Roma"/>
              </a:rPr>
              <a:t>Holubov</a:t>
            </a:r>
            <a:r>
              <a:rPr lang="en-US" altLang="zh-CN" sz="1400" b="0" i="1" u="none" strike="noStrike" baseline="0" dirty="0">
                <a:latin typeface="CenturySchL-Roma"/>
              </a:rPr>
              <a:t>´ a, 2019. Multi-model Databases: A New Journey to Handle the Variety of </a:t>
            </a:r>
            <a:r>
              <a:rPr lang="fr-FR" altLang="zh-CN" sz="1400" b="0" i="1" u="none" strike="noStrike" baseline="0" dirty="0">
                <a:latin typeface="CenturySchL-Roma"/>
              </a:rPr>
              <a:t>Data. </a:t>
            </a:r>
            <a:r>
              <a:rPr lang="fr-FR" altLang="zh-CN" sz="1400" b="0" i="1" u="none" strike="noStrike" baseline="0" dirty="0">
                <a:latin typeface="CenturySchL-Ital"/>
              </a:rPr>
              <a:t>ACM CSUR </a:t>
            </a:r>
            <a:r>
              <a:rPr lang="fr-FR" altLang="zh-CN" sz="1400" b="0" i="1" u="none" strike="noStrike" baseline="0" dirty="0">
                <a:latin typeface="CenturySchL-Roma"/>
              </a:rPr>
              <a:t> ( 2019).</a:t>
            </a:r>
            <a:endParaRPr lang="zh-CN" altLang="en-US" sz="1400" i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课程内容及课程计划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非关系数据管理的基础知识</a:t>
            </a:r>
            <a:endParaRPr lang="en-US" altLang="zh-CN" dirty="0"/>
          </a:p>
          <a:p>
            <a:r>
              <a:rPr lang="zh-CN" altLang="zh-CN" dirty="0"/>
              <a:t>非关系数据</a:t>
            </a:r>
            <a:r>
              <a:rPr lang="zh-CN" altLang="en-US" dirty="0"/>
              <a:t>库设计重点关注的几个方面</a:t>
            </a:r>
            <a:endParaRPr lang="en-US" altLang="zh-CN" dirty="0"/>
          </a:p>
          <a:p>
            <a:pPr lvl="1"/>
            <a:r>
              <a:rPr lang="zh-CN" altLang="en-US" dirty="0"/>
              <a:t>数据</a:t>
            </a:r>
            <a:r>
              <a:rPr lang="zh-CN" altLang="zh-CN" dirty="0"/>
              <a:t>模型</a:t>
            </a:r>
            <a:r>
              <a:rPr lang="en-US" altLang="zh-CN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一致性模型</a:t>
            </a:r>
            <a:endParaRPr lang="en-US" altLang="zh-CN" dirty="0"/>
          </a:p>
          <a:p>
            <a:pPr lvl="1"/>
            <a:r>
              <a:rPr lang="zh-CN" altLang="en-US" dirty="0"/>
              <a:t>数据划分</a:t>
            </a:r>
            <a:endParaRPr lang="en-US" altLang="zh-CN" dirty="0"/>
          </a:p>
          <a:p>
            <a:pPr lvl="1"/>
            <a:r>
              <a:rPr lang="en-US" altLang="zh-CN" dirty="0"/>
              <a:t>CAP</a:t>
            </a:r>
            <a:r>
              <a:rPr lang="zh-CN" altLang="en-US" dirty="0"/>
              <a:t>理论</a:t>
            </a:r>
            <a:endParaRPr lang="zh-CN" altLang="zh-CN" dirty="0"/>
          </a:p>
          <a:p>
            <a:r>
              <a:rPr lang="zh-CN" altLang="en-US" dirty="0"/>
              <a:t>非关系数据库实例</a:t>
            </a:r>
            <a:endParaRPr lang="en-US" altLang="zh-CN" dirty="0"/>
          </a:p>
          <a:p>
            <a:r>
              <a:rPr lang="zh-CN" altLang="zh-CN" dirty="0"/>
              <a:t>非关系</a:t>
            </a:r>
            <a:r>
              <a:rPr lang="zh-CN" altLang="en-US" dirty="0"/>
              <a:t>型</a:t>
            </a:r>
            <a:r>
              <a:rPr lang="zh-CN" altLang="zh-CN" dirty="0"/>
              <a:t>数据</a:t>
            </a:r>
            <a:r>
              <a:rPr lang="zh-CN" altLang="en-US" dirty="0"/>
              <a:t>库运行的基础设施</a:t>
            </a:r>
            <a:endParaRPr lang="en-US" altLang="zh-CN" dirty="0"/>
          </a:p>
          <a:p>
            <a:r>
              <a:rPr lang="zh-CN" altLang="zh-CN" dirty="0"/>
              <a:t>非关系</a:t>
            </a:r>
            <a:r>
              <a:rPr lang="zh-CN" altLang="en-US" dirty="0"/>
              <a:t>型</a:t>
            </a:r>
            <a:r>
              <a:rPr lang="zh-CN" altLang="zh-CN" dirty="0"/>
              <a:t>数据</a:t>
            </a:r>
            <a:r>
              <a:rPr lang="zh-CN" altLang="en-US" dirty="0"/>
              <a:t>库体系结构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zh-CN" altLang="zh-CN" dirty="0"/>
              <a:t>非关系型数据库</a:t>
            </a:r>
            <a:r>
              <a:rPr lang="zh-CN" altLang="en-US" dirty="0"/>
              <a:t>设计与</a:t>
            </a:r>
            <a:r>
              <a:rPr lang="zh-CN" altLang="zh-CN" dirty="0"/>
              <a:t>应用开发实践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8760296" y="3687880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理论学习</a:t>
            </a:r>
            <a:r>
              <a:rPr lang="en-US" altLang="zh-CN" sz="28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+</a:t>
            </a:r>
            <a:r>
              <a:rPr lang="zh-CN" altLang="en-US" sz="2800" dirty="0">
                <a:solidFill>
                  <a:srgbClr val="002060"/>
                </a:solidFill>
                <a:latin typeface="华文新魏" pitchFamily="2" charset="-122"/>
                <a:ea typeface="华文新魏" pitchFamily="2" charset="-122"/>
              </a:rPr>
              <a:t>项目实践</a:t>
            </a:r>
            <a:endParaRPr lang="zh-CN" altLang="en-US" sz="2800" dirty="0">
              <a:solidFill>
                <a:srgbClr val="00206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7608168" y="1772816"/>
            <a:ext cx="1008112" cy="43533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课程考核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0911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2-4</a:t>
            </a:r>
            <a:r>
              <a:rPr lang="zh-CN" altLang="en-US" dirty="0"/>
              <a:t>篇文献研读及报告（</a:t>
            </a:r>
            <a:r>
              <a:rPr lang="en-US" altLang="zh-CN" dirty="0"/>
              <a:t>15%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经典和最新文献研读（不是专业英语）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若干作业（</a:t>
            </a:r>
            <a:r>
              <a:rPr lang="en-US" altLang="zh-CN" dirty="0"/>
              <a:t>10%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1-3</a:t>
            </a:r>
            <a:r>
              <a:rPr lang="zh-CN" altLang="en-US" dirty="0"/>
              <a:t>个</a:t>
            </a:r>
            <a:r>
              <a:rPr lang="en-US" altLang="zh-CN" dirty="0"/>
              <a:t>quiz(10%)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project</a:t>
            </a:r>
            <a:r>
              <a:rPr lang="zh-CN" altLang="en-US" dirty="0"/>
              <a:t>（</a:t>
            </a:r>
            <a:r>
              <a:rPr lang="en-US" altLang="zh-CN" dirty="0"/>
              <a:t>35</a:t>
            </a:r>
            <a:r>
              <a:rPr lang="zh-CN" altLang="en-US" dirty="0"/>
              <a:t>％）（</a:t>
            </a:r>
            <a:r>
              <a:rPr lang="en-US" altLang="zh-CN" dirty="0"/>
              <a:t>team work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test</a:t>
            </a:r>
            <a:r>
              <a:rPr lang="zh-CN" altLang="en-US" dirty="0"/>
              <a:t>期末笔试</a:t>
            </a:r>
            <a:r>
              <a:rPr lang="en-US" altLang="zh-CN" dirty="0"/>
              <a:t>30%</a:t>
            </a:r>
            <a:r>
              <a:rPr lang="zh-CN" altLang="en-US" dirty="0"/>
              <a:t>（</a:t>
            </a:r>
            <a:r>
              <a:rPr lang="en-US" altLang="zh-CN" dirty="0"/>
              <a:t>open book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基于非关系数据库管理数据，解决关系数据库管理数据的痛点</a:t>
            </a:r>
            <a:endParaRPr lang="en-US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14287"/>
            <a:ext cx="10287000" cy="6829425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1847528" y="2420888"/>
            <a:ext cx="2952328" cy="28803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椭圆形 7"/>
          <p:cNvSpPr/>
          <p:nvPr/>
        </p:nvSpPr>
        <p:spPr>
          <a:xfrm>
            <a:off x="5951984" y="14286"/>
            <a:ext cx="1584176" cy="576399"/>
          </a:xfrm>
          <a:prstGeom prst="wedgeEllipseCallout">
            <a:avLst>
              <a:gd name="adj1" fmla="val -128125"/>
              <a:gd name="adj2" fmla="val 390314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Dec.29</a:t>
            </a:r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dirty="0">
                <a:solidFill>
                  <a:srgbClr val="002060"/>
                </a:solidFill>
              </a:rPr>
              <a:t>期末考试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9" name="对话气泡: 椭圆形 8"/>
          <p:cNvSpPr/>
          <p:nvPr/>
        </p:nvSpPr>
        <p:spPr>
          <a:xfrm>
            <a:off x="4007768" y="14287"/>
            <a:ext cx="1752228" cy="576399"/>
          </a:xfrm>
          <a:prstGeom prst="wedgeEllipseCallout">
            <a:avLst>
              <a:gd name="adj1" fmla="val -19708"/>
              <a:gd name="adj2" fmla="val 39267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Dec.22</a:t>
            </a:r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dirty="0">
                <a:solidFill>
                  <a:srgbClr val="002060"/>
                </a:solidFill>
              </a:rPr>
              <a:t>项目展示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课程学习资料（不限于以下文献）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Dean, Jeffrey, and Sanjay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Ghemawat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-US" altLang="zh-CN" sz="1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simplified data processing on large clusters." 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of the ACM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51.1 (2008): 107-113.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Chang, Fay, et al. "</a:t>
            </a:r>
            <a:r>
              <a:rPr lang="en-US" altLang="zh-CN" sz="1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Bigtable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distributed storage system for structured data." 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Transactions on Computer Systems (TOCS)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26.2 (2008): 4.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DeCandia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Giuseppe, et al. "</a:t>
            </a:r>
            <a:r>
              <a:rPr lang="en-US" altLang="zh-CN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Dynamo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amazon's highly available key-value store." 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SIGOPS operating systems review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41.6 (2007): 205-220.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Gessert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Felix, et al. "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systems: a survey and decision guidance." 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Science-Research and Development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32.3-4 (2017): 353-365.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Stonebraker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Michael. "SQL databases v. NoSQL databases” Communications of the ACM 53.4 (2010):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Stonebraker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Michael. "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Stonebraker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NoSQL and enterprises." Communications of the ACM 54.8 (2011).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Stonebraker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Abadi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D.; Dewitt, D. J.; Madden, S, et al. "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parallel DBMSs". Communications of the ACM. 53(2010). : 64.-71.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Corbett, James C., Jeffrey Dean, Michael Epstein, Andrew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Fikes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Christopher Frost, Jeffrey John Furman, Sanjay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Ghemawat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"Spanner: Google’s globally distributed database." ACM Transactions on Computer Systems (TOCS) 31, no. 3 (2013).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Barroso LA, Dean J,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Holzle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U. Web search for a planet: The Google cluster architecture. IEEE micro. 2003 Mar;23(2):22-8.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 err="1"/>
              <a:t>Shvachko</a:t>
            </a:r>
            <a:r>
              <a:rPr lang="en-US" altLang="zh-CN" sz="1600" dirty="0"/>
              <a:t> K, </a:t>
            </a:r>
            <a:r>
              <a:rPr lang="en-US" altLang="zh-CN" sz="1600" dirty="0" err="1"/>
              <a:t>Kuang</a:t>
            </a:r>
            <a:r>
              <a:rPr lang="en-US" altLang="zh-CN" sz="1600" dirty="0"/>
              <a:t> H, </a:t>
            </a:r>
            <a:r>
              <a:rPr lang="en-US" altLang="zh-CN" sz="1600" dirty="0" err="1"/>
              <a:t>Radia</a:t>
            </a:r>
            <a:r>
              <a:rPr lang="en-US" altLang="zh-CN" sz="1600" dirty="0"/>
              <a:t> S, </a:t>
            </a:r>
            <a:r>
              <a:rPr lang="en-US" altLang="zh-CN" sz="1600" dirty="0" err="1"/>
              <a:t>Chansler</a:t>
            </a:r>
            <a:r>
              <a:rPr lang="en-US" altLang="zh-CN" sz="1600" dirty="0"/>
              <a:t> R. The </a:t>
            </a:r>
            <a:r>
              <a:rPr lang="en-US" altLang="zh-CN" sz="1600" dirty="0" err="1"/>
              <a:t>hadoop</a:t>
            </a:r>
            <a:r>
              <a:rPr lang="en-US" altLang="zh-CN" sz="1600" dirty="0"/>
              <a:t> distributed file system. In Mass storage systems and technologies (MSST), 2010 IEEE 26th symposium on 2010 May 3 (pp. 1-10). IEEE.</a:t>
            </a:r>
            <a:endParaRPr lang="zh-CN" altLang="zh-CN" sz="1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课程学习资料（不限于以下文献）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1175032" cy="4525963"/>
          </a:xfrm>
        </p:spPr>
        <p:txBody>
          <a:bodyPr>
            <a:noAutofit/>
          </a:bodyPr>
          <a:lstStyle/>
          <a:p>
            <a:r>
              <a:rPr lang="zh-CN" altLang="zh-CN" sz="1600" dirty="0"/>
              <a:t>分布式系统</a:t>
            </a:r>
            <a:r>
              <a:rPr lang="en-US" altLang="zh-CN" sz="1600" dirty="0"/>
              <a:t>:</a:t>
            </a:r>
            <a:r>
              <a:rPr lang="zh-CN" altLang="zh-CN" sz="1600" dirty="0"/>
              <a:t>概念与设计</a:t>
            </a:r>
            <a:r>
              <a:rPr lang="en-US" altLang="zh-CN" sz="1600" dirty="0"/>
              <a:t>(</a:t>
            </a:r>
            <a:r>
              <a:rPr lang="zh-CN" altLang="zh-CN" sz="1600" dirty="0"/>
              <a:t>原书第</a:t>
            </a:r>
            <a:r>
              <a:rPr lang="en-US" altLang="zh-CN" sz="1600" dirty="0"/>
              <a:t>5</a:t>
            </a:r>
            <a:r>
              <a:rPr lang="zh-CN" altLang="zh-CN" sz="1600" dirty="0"/>
              <a:t>版</a:t>
            </a:r>
            <a:r>
              <a:rPr lang="en-US" altLang="zh-CN" sz="1600" dirty="0"/>
              <a:t>)</a:t>
            </a:r>
            <a:r>
              <a:rPr lang="zh-CN" altLang="zh-CN" sz="1600" dirty="0"/>
              <a:t>，库鲁里斯、</a:t>
            </a:r>
            <a:r>
              <a:rPr lang="en-US" altLang="zh-CN" sz="1600" dirty="0"/>
              <a:t>Jean  </a:t>
            </a:r>
            <a:r>
              <a:rPr lang="en-US" altLang="zh-CN" sz="1600" dirty="0" err="1"/>
              <a:t>Dollimore</a:t>
            </a:r>
            <a:r>
              <a:rPr lang="zh-CN" altLang="zh-CN" sz="1600" dirty="0"/>
              <a:t>、</a:t>
            </a:r>
            <a:r>
              <a:rPr lang="en-US" altLang="zh-CN" sz="1600" dirty="0"/>
              <a:t>Tim </a:t>
            </a:r>
            <a:r>
              <a:rPr lang="en-US" altLang="zh-CN" sz="1600" dirty="0" err="1"/>
              <a:t>Kindberg</a:t>
            </a:r>
            <a:r>
              <a:rPr lang="zh-CN" altLang="zh-CN" sz="1600" dirty="0"/>
              <a:t>、</a:t>
            </a:r>
            <a:r>
              <a:rPr lang="en-US" altLang="zh-CN" sz="1600" dirty="0"/>
              <a:t>Gordon </a:t>
            </a:r>
            <a:r>
              <a:rPr lang="en-US" altLang="zh-CN" sz="1600" dirty="0" err="1"/>
              <a:t>Blai</a:t>
            </a:r>
            <a:r>
              <a:rPr lang="zh-CN" altLang="zh-CN" sz="1600" dirty="0"/>
              <a:t>等著，机械工业出版社</a:t>
            </a:r>
            <a:endParaRPr lang="zh-CN" altLang="zh-CN" sz="1600" dirty="0"/>
          </a:p>
          <a:p>
            <a:r>
              <a:rPr lang="en-US" altLang="zh-CN" sz="1600" dirty="0"/>
              <a:t>Brewer E. CAP twelve years later: How the" rules" have changed. Computer. 2012 Feb;45(2):23-9.</a:t>
            </a:r>
            <a:endParaRPr lang="zh-CN" altLang="zh-CN" sz="1600" dirty="0"/>
          </a:p>
          <a:p>
            <a:r>
              <a:rPr lang="en-US" altLang="zh-CN" sz="1600" dirty="0"/>
              <a:t>Han J, </a:t>
            </a:r>
            <a:r>
              <a:rPr lang="en-US" altLang="zh-CN" sz="1600" dirty="0" err="1"/>
              <a:t>Haihong</a:t>
            </a:r>
            <a:r>
              <a:rPr lang="en-US" altLang="zh-CN" sz="1600" dirty="0"/>
              <a:t> E, Le G, Du J. Survey on NoSQL database. In Pervasive computing and applications (ICPCA), 2011 6th international conference on 2011 Oct 26 (pp. 363-366). IEEE. </a:t>
            </a:r>
            <a:endParaRPr lang="zh-CN" altLang="zh-CN" sz="1600" dirty="0"/>
          </a:p>
          <a:p>
            <a:r>
              <a:rPr lang="en-US" altLang="zh-CN" sz="1600" dirty="0" err="1"/>
              <a:t>Moniruzzaman</a:t>
            </a:r>
            <a:r>
              <a:rPr lang="en-US" altLang="zh-CN" sz="1600" dirty="0"/>
              <a:t> AB, Hossain SA. </a:t>
            </a:r>
            <a:r>
              <a:rPr lang="en-US" altLang="zh-CN" sz="1600" dirty="0" err="1"/>
              <a:t>Nosql</a:t>
            </a:r>
            <a:r>
              <a:rPr lang="en-US" altLang="zh-CN" sz="1600" dirty="0"/>
              <a:t> database: New era of databases for big data analytics-classification, characteristics and comparison.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 preprint arXiv:1307.0191. 2013 Jun 30.</a:t>
            </a:r>
            <a:endParaRPr lang="zh-CN" altLang="zh-CN" sz="1600" dirty="0"/>
          </a:p>
          <a:p>
            <a:r>
              <a:rPr lang="en-US" altLang="zh-CN" sz="1600" dirty="0"/>
              <a:t>Nick </a:t>
            </a:r>
            <a:r>
              <a:rPr lang="en-US" altLang="zh-CN" sz="1600" dirty="0" err="1"/>
              <a:t>Dimiduk</a:t>
            </a:r>
            <a:r>
              <a:rPr lang="en-US" altLang="zh-CN" sz="1600" dirty="0"/>
              <a:t>, Amandeep </a:t>
            </a:r>
            <a:r>
              <a:rPr lang="en-US" altLang="zh-CN" sz="1600" dirty="0" err="1"/>
              <a:t>Khurana</a:t>
            </a:r>
            <a:r>
              <a:rPr lang="zh-CN" altLang="zh-CN" sz="1600" dirty="0"/>
              <a:t>著，谢磊 译</a:t>
            </a:r>
            <a:r>
              <a:rPr lang="en-US" altLang="zh-CN" sz="1600" dirty="0"/>
              <a:t>. HBASE</a:t>
            </a:r>
            <a:r>
              <a:rPr lang="zh-CN" altLang="zh-CN" sz="1600" dirty="0"/>
              <a:t>实战</a:t>
            </a:r>
            <a:r>
              <a:rPr lang="en-US" altLang="zh-CN" sz="1600" dirty="0"/>
              <a:t>.</a:t>
            </a:r>
            <a:r>
              <a:rPr lang="zh-CN" altLang="zh-CN" sz="1600" dirty="0"/>
              <a:t>人民邮电出版社，</a:t>
            </a:r>
            <a:r>
              <a:rPr lang="en-US" altLang="zh-CN" sz="1600" dirty="0"/>
              <a:t>2013</a:t>
            </a:r>
            <a:r>
              <a:rPr lang="zh-CN" altLang="zh-CN" sz="1600" dirty="0"/>
              <a:t>年</a:t>
            </a:r>
            <a:endParaRPr lang="zh-CN" altLang="zh-CN" sz="1600" dirty="0"/>
          </a:p>
          <a:p>
            <a:r>
              <a:rPr lang="en-US" altLang="zh-CN" sz="1600" dirty="0"/>
              <a:t>Kristina </a:t>
            </a:r>
            <a:r>
              <a:rPr lang="en-US" altLang="zh-CN" sz="1600" dirty="0" err="1"/>
              <a:t>Chodorow</a:t>
            </a:r>
            <a:r>
              <a:rPr lang="en-US" altLang="zh-CN" sz="1600" dirty="0"/>
              <a:t>. MongoDB—The definitive Guide. O’REILLY</a:t>
            </a:r>
            <a:endParaRPr lang="zh-CN" altLang="zh-CN" sz="1600" dirty="0"/>
          </a:p>
          <a:p>
            <a:r>
              <a:rPr lang="en-US" altLang="zh-CN" sz="1600" dirty="0" err="1"/>
              <a:t>Karger</a:t>
            </a:r>
            <a:r>
              <a:rPr lang="en-US" altLang="zh-CN" sz="1600" dirty="0"/>
              <a:t> D, Lehman E, Leighton T, </a:t>
            </a:r>
            <a:r>
              <a:rPr lang="en-US" altLang="zh-CN" sz="1600" dirty="0" err="1"/>
              <a:t>Panigrahy</a:t>
            </a:r>
            <a:r>
              <a:rPr lang="en-US" altLang="zh-CN" sz="1600" dirty="0"/>
              <a:t> R, Levine M, Lewin D. Consistent hashing and random trees: Distributed caching protocols for relieving hot spots on the World Wide Web. </a:t>
            </a:r>
            <a:r>
              <a:rPr lang="en-US" altLang="zh-CN" sz="1600" dirty="0" err="1"/>
              <a:t>InProceedings</a:t>
            </a:r>
            <a:r>
              <a:rPr lang="en-US" altLang="zh-CN" sz="1600" dirty="0"/>
              <a:t> of the twenty-ninth annual ACM symposium on Theory of computing 1997 May 4 (pp. 654-663). ACM.</a:t>
            </a:r>
            <a:endParaRPr lang="zh-CN" altLang="zh-CN" sz="1600" dirty="0"/>
          </a:p>
          <a:p>
            <a:r>
              <a:rPr lang="en-US" altLang="zh-CN" sz="1600" dirty="0"/>
              <a:t>White T. Hadoop: The definitive guide. " O'Reilly Media, Inc."; 2012 May 19.</a:t>
            </a:r>
            <a:endParaRPr lang="zh-CN" altLang="zh-CN" sz="1600" dirty="0"/>
          </a:p>
          <a:p>
            <a:r>
              <a:rPr lang="en-US" altLang="zh-CN" sz="1600" dirty="0" err="1"/>
              <a:t>Atzeni</a:t>
            </a:r>
            <a:r>
              <a:rPr lang="en-US" altLang="zh-CN" sz="1600" dirty="0"/>
              <a:t> P, Jensen CS, </a:t>
            </a:r>
            <a:r>
              <a:rPr lang="en-US" altLang="zh-CN" sz="1600" dirty="0" err="1"/>
              <a:t>Orsi</a:t>
            </a:r>
            <a:r>
              <a:rPr lang="en-US" altLang="zh-CN" sz="1600" dirty="0"/>
              <a:t> G, Ram S, </a:t>
            </a:r>
            <a:r>
              <a:rPr lang="en-US" altLang="zh-CN" sz="1600" dirty="0" err="1"/>
              <a:t>Tanca</a:t>
            </a:r>
            <a:r>
              <a:rPr lang="en-US" altLang="zh-CN" sz="1600" dirty="0"/>
              <a:t> L, </a:t>
            </a:r>
            <a:r>
              <a:rPr lang="en-US" altLang="zh-CN" sz="1600" dirty="0" err="1"/>
              <a:t>Torlone</a:t>
            </a:r>
            <a:r>
              <a:rPr lang="en-US" altLang="zh-CN" sz="1600" dirty="0"/>
              <a:t> R. The relational model is dead, SQL is dead, and I don't feel so good myself. ACM SIGMOD Record. 2013 Jun 1;42(2):64-8.</a:t>
            </a:r>
            <a:endParaRPr lang="zh-CN" altLang="zh-CN" sz="1600" dirty="0"/>
          </a:p>
          <a:p>
            <a:r>
              <a:rPr lang="en-US" altLang="zh-CN" sz="1600" dirty="0" err="1"/>
              <a:t>Nayak</a:t>
            </a:r>
            <a:r>
              <a:rPr lang="en-US" altLang="zh-CN" sz="1600" dirty="0"/>
              <a:t> A, </a:t>
            </a:r>
            <a:r>
              <a:rPr lang="en-US" altLang="zh-CN" sz="1600" dirty="0" err="1"/>
              <a:t>Poriya</a:t>
            </a:r>
            <a:r>
              <a:rPr lang="en-US" altLang="zh-CN" sz="1600" dirty="0"/>
              <a:t> A, </a:t>
            </a:r>
            <a:r>
              <a:rPr lang="en-US" altLang="zh-CN" sz="1600" dirty="0" err="1"/>
              <a:t>Poojary</a:t>
            </a:r>
            <a:r>
              <a:rPr lang="en-US" altLang="zh-CN" sz="1600" dirty="0"/>
              <a:t> D. Type of NOSQL databases and its comparison with relational databases. International Journal of Applied Information Systems. 2013 Mar;5(4):16-9.</a:t>
            </a:r>
            <a:endParaRPr lang="zh-CN" altLang="zh-CN" sz="1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6497" y="-7745"/>
            <a:ext cx="7211911" cy="674911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NoSQL</a:t>
            </a:r>
            <a:r>
              <a:rPr lang="zh-CN" altLang="en-US" dirty="0"/>
              <a:t>数据库产品官网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are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E-mail:  </a:t>
            </a:r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  <a:hlinkClick r:id="rId1"/>
              </a:rPr>
              <a:t>hzhao@sei.ecnu.edu.cn</a:t>
            </a:r>
            <a:endParaRPr lang="en-US" altLang="zh-CN" dirty="0">
              <a:solidFill>
                <a:srgbClr val="000099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Phone:  62231225</a:t>
            </a:r>
            <a:endParaRPr lang="en-US" altLang="zh-CN" dirty="0">
              <a:solidFill>
                <a:srgbClr val="000099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Office : </a:t>
            </a:r>
            <a:r>
              <a:rPr lang="zh-CN" altLang="en-US" dirty="0">
                <a:solidFill>
                  <a:srgbClr val="000099"/>
                </a:solidFill>
              </a:rPr>
              <a:t>理科大楼</a:t>
            </a:r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B1011 </a:t>
            </a:r>
            <a:endParaRPr lang="en-US" altLang="zh-CN" dirty="0">
              <a:solidFill>
                <a:srgbClr val="000099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Office Hours:  3:30pm-4:30pm(Wednesday)</a:t>
            </a:r>
            <a:endParaRPr lang="en-US" altLang="zh-CN" dirty="0">
              <a:solidFill>
                <a:srgbClr val="000099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TA </a:t>
            </a:r>
            <a:r>
              <a:rPr lang="zh-CN" altLang="en-US" dirty="0">
                <a:solidFill>
                  <a:srgbClr val="000099"/>
                </a:solidFill>
                <a:ea typeface="宋体" panose="02010600030101010101" pitchFamily="2" charset="-122"/>
              </a:rPr>
              <a:t>：</a:t>
            </a:r>
            <a:r>
              <a:rPr lang="zh-CN" altLang="en-US" dirty="0">
                <a:solidFill>
                  <a:srgbClr val="000099"/>
                </a:solidFill>
              </a:rPr>
              <a:t>张韵琪</a:t>
            </a:r>
            <a:endParaRPr lang="en-US" altLang="zh-CN" dirty="0">
              <a:solidFill>
                <a:srgbClr val="000099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99"/>
                </a:solidFill>
              </a:rPr>
              <a:t>微信：</a:t>
            </a:r>
            <a:r>
              <a:rPr lang="en-US" altLang="zh-CN" dirty="0">
                <a:solidFill>
                  <a:srgbClr val="000099"/>
                </a:solidFill>
              </a:rPr>
              <a:t>zyq000317</a:t>
            </a:r>
            <a:endParaRPr lang="en-US" altLang="zh-CN" dirty="0">
              <a:solidFill>
                <a:srgbClr val="000099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99"/>
                </a:solidFill>
              </a:rPr>
              <a:t>办公室：理科大楼</a:t>
            </a:r>
            <a:r>
              <a:rPr lang="en-US" altLang="zh-CN" dirty="0">
                <a:solidFill>
                  <a:srgbClr val="000099"/>
                </a:solidFill>
              </a:rPr>
              <a:t>B1006</a:t>
            </a:r>
            <a:endParaRPr lang="en-US" altLang="zh-CN" dirty="0">
              <a:solidFill>
                <a:srgbClr val="000099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99"/>
                </a:solidFill>
              </a:rPr>
              <a:t>大夏学堂（第三周开放）</a:t>
            </a:r>
            <a:endParaRPr lang="en-US" altLang="zh-CN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424" y="0"/>
            <a:ext cx="3672408" cy="35144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5" y="3789040"/>
            <a:ext cx="3606960" cy="25154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017" y="3540350"/>
            <a:ext cx="5930963" cy="2605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42" y="197092"/>
            <a:ext cx="6205508" cy="33039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笑脸 3"/>
          <p:cNvSpPr/>
          <p:nvPr/>
        </p:nvSpPr>
        <p:spPr>
          <a:xfrm>
            <a:off x="6888088" y="2492896"/>
            <a:ext cx="864096" cy="792088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448" y="2132856"/>
            <a:ext cx="9695136" cy="3575596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全球数据规模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数据类型的演化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607564"/>
            <a:ext cx="6912768" cy="4557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935760" y="6453336"/>
            <a:ext cx="4584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Sense of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ISBN 9781617291074</a:t>
            </a:r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开发数据管理应用考虑的问题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用户量：用户量预估多少？几百？几万？还是几亿？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数据量：数据量预估多少？日均增量能有多少？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数据访问模式：读密集型？还是写密集型？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数据场景：强事务型？还是分析型需求？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运行性能：并发量是多少？高峰、平均、低谷分别预估是多少？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描述以下信息的工具集合：</a:t>
            </a:r>
            <a:endParaRPr lang="en-US" altLang="zh-CN" dirty="0"/>
          </a:p>
          <a:p>
            <a:pPr lvl="1"/>
            <a:r>
              <a:rPr lang="zh-CN" altLang="en-US" dirty="0"/>
              <a:t>数据</a:t>
            </a:r>
            <a:endParaRPr lang="en-US" altLang="zh-CN" dirty="0"/>
          </a:p>
          <a:p>
            <a:pPr lvl="1"/>
            <a:r>
              <a:rPr lang="zh-CN" altLang="en-US" dirty="0"/>
              <a:t>数据之间的关系</a:t>
            </a:r>
            <a:endParaRPr lang="en-US" altLang="zh-CN" dirty="0"/>
          </a:p>
          <a:p>
            <a:pPr lvl="1"/>
            <a:r>
              <a:rPr lang="zh-CN" altLang="en-US" dirty="0"/>
              <a:t>数据语义</a:t>
            </a:r>
            <a:endParaRPr lang="en-US" altLang="zh-CN" dirty="0"/>
          </a:p>
          <a:p>
            <a:pPr lvl="1"/>
            <a:r>
              <a:rPr lang="zh-CN" altLang="en-US" dirty="0"/>
              <a:t>数据约束</a:t>
            </a:r>
            <a:endParaRPr lang="en-US" altLang="zh-CN" dirty="0"/>
          </a:p>
          <a:p>
            <a:r>
              <a:rPr lang="zh-CN" altLang="en-US" dirty="0"/>
              <a:t>传统的数据模型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关系数据模型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E-R</a:t>
            </a:r>
            <a:r>
              <a:rPr lang="zh-CN" altLang="en-US" dirty="0"/>
              <a:t>数据模型</a:t>
            </a:r>
            <a:endParaRPr lang="en-US" altLang="zh-CN" dirty="0"/>
          </a:p>
          <a:p>
            <a:pPr lvl="1"/>
            <a:r>
              <a:rPr lang="zh-CN" altLang="en-US" dirty="0"/>
              <a:t>基于对象的数据模型</a:t>
            </a:r>
            <a:endParaRPr lang="en-US" altLang="zh-CN" dirty="0"/>
          </a:p>
          <a:p>
            <a:pPr lvl="1"/>
            <a:r>
              <a:rPr lang="en-US" altLang="zh-CN" dirty="0"/>
              <a:t>XML/JSON</a:t>
            </a:r>
            <a:endParaRPr lang="en-US" altLang="zh-CN" dirty="0"/>
          </a:p>
          <a:p>
            <a:pPr lvl="1"/>
            <a:r>
              <a:rPr lang="zh-CN" altLang="en-US" dirty="0"/>
              <a:t>网状模型</a:t>
            </a:r>
            <a:endParaRPr lang="en-US" altLang="zh-CN" dirty="0"/>
          </a:p>
          <a:p>
            <a:pPr lvl="1"/>
            <a:r>
              <a:rPr lang="zh-CN" altLang="en-US" dirty="0"/>
              <a:t>层次模型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7888" y="1663624"/>
            <a:ext cx="6343650" cy="44767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320136" y="6398696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From </a:t>
            </a:r>
            <a:r>
              <a:rPr lang="en-US" altLang="zh-CN" sz="1600" i="1" dirty="0"/>
              <a:t>Database System Concepts</a:t>
            </a:r>
            <a:endParaRPr lang="zh-CN" altLang="en-US" sz="1600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关系数据库实例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 descr="allFigures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577919"/>
            <a:ext cx="8605384" cy="515933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320136" y="6398696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From </a:t>
            </a:r>
            <a:r>
              <a:rPr lang="en-US" altLang="zh-CN" sz="1600" i="1" dirty="0"/>
              <a:t>Database System Concepts</a:t>
            </a:r>
            <a:endParaRPr lang="zh-CN" altLang="en-US" sz="1600" i="1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149b35ce-f3b3-4223-a421-e38b5e830f93}"/>
</p:tagLst>
</file>

<file path=ppt/tags/tag2.xml><?xml version="1.0" encoding="utf-8"?>
<p:tagLst xmlns:p="http://schemas.openxmlformats.org/presentationml/2006/main">
  <p:tag name="KSO_WPP_MARK_KEY" val="ad5d64fa-679c-4b52-b3d6-1a68a69d6b51"/>
  <p:tag name="COMMONDATA" val="eyJoZGlkIjoiZGFlZTJkYmIzZGMyMDg5NzE4OGY4YTQzYjg2MmYyM2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8664</Words>
  <Application>WPS 演示</Application>
  <PresentationFormat>宽屏</PresentationFormat>
  <Paragraphs>439</Paragraphs>
  <Slides>40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4" baseType="lpstr">
      <vt:lpstr>Arial</vt:lpstr>
      <vt:lpstr>宋体</vt:lpstr>
      <vt:lpstr>Wingdings</vt:lpstr>
      <vt:lpstr>华文新魏</vt:lpstr>
      <vt:lpstr>Times New Roman</vt:lpstr>
      <vt:lpstr>Helvetica</vt:lpstr>
      <vt:lpstr>system-ui</vt:lpstr>
      <vt:lpstr>微软雅黑</vt:lpstr>
      <vt:lpstr>Arial Unicode MS</vt:lpstr>
      <vt:lpstr>Calibri</vt:lpstr>
      <vt:lpstr>Arial Narrow,Bold</vt:lpstr>
      <vt:lpstr>Comic Sans MS</vt:lpstr>
      <vt:lpstr>-apple-system</vt:lpstr>
      <vt:lpstr>ESRI AMFM Electric</vt:lpstr>
      <vt:lpstr>LinLibertineT</vt:lpstr>
      <vt:lpstr>LinLibertineTI</vt:lpstr>
      <vt:lpstr>manning</vt:lpstr>
      <vt:lpstr>Arial</vt:lpstr>
      <vt:lpstr>inherit</vt:lpstr>
      <vt:lpstr>PingFang SC</vt:lpstr>
      <vt:lpstr>Verdana</vt:lpstr>
      <vt:lpstr>CenturySchL-Roma</vt:lpstr>
      <vt:lpstr>CenturySchL-Ital</vt:lpstr>
      <vt:lpstr>Office 主题​​</vt:lpstr>
      <vt:lpstr>第一章 概述</vt:lpstr>
      <vt:lpstr>主要内容</vt:lpstr>
      <vt:lpstr>非关系型数据库产生的背景</vt:lpstr>
      <vt:lpstr>PowerPoint 演示文稿</vt:lpstr>
      <vt:lpstr>全球数据规模</vt:lpstr>
      <vt:lpstr>数据类型的演化</vt:lpstr>
      <vt:lpstr>开发数据管理应用考虑的问题</vt:lpstr>
      <vt:lpstr>数据模型</vt:lpstr>
      <vt:lpstr>关系数据库实例</vt:lpstr>
      <vt:lpstr>关系数据库的特点</vt:lpstr>
      <vt:lpstr>单节点关系数据库的性能压力</vt:lpstr>
      <vt:lpstr>传统数据管理方法存在的问题及解决方法</vt:lpstr>
      <vt:lpstr>传统数据管理方法存在的问题及解决方法</vt:lpstr>
      <vt:lpstr>传统数据管理方法存在的问题及解决方法</vt:lpstr>
      <vt:lpstr>传统数据管理方法存在的问题及解决方法</vt:lpstr>
      <vt:lpstr>计算机系统Scale up与Scale out</vt:lpstr>
      <vt:lpstr>大型机和PC集群</vt:lpstr>
      <vt:lpstr>几种计算机体系结构</vt:lpstr>
      <vt:lpstr>搜索引擎的贡献</vt:lpstr>
      <vt:lpstr>几篇早期重量级的研究论文</vt:lpstr>
      <vt:lpstr>没有非关系型数据库之前</vt:lpstr>
      <vt:lpstr>有非关系型数据库之后</vt:lpstr>
      <vt:lpstr>PowerPoint 演示文稿</vt:lpstr>
      <vt:lpstr>非关系型数据库与NoSQL</vt:lpstr>
      <vt:lpstr>NoSQL数据库不是什么？</vt:lpstr>
      <vt:lpstr>主流NoSQL数据库类型</vt:lpstr>
      <vt:lpstr>主流NoSQL数据库类型及产品</vt:lpstr>
      <vt:lpstr>     数据库科学家Michael Stonebraker的观点</vt:lpstr>
      <vt:lpstr>PowerPoint 演示文稿</vt:lpstr>
      <vt:lpstr>DB-engine的DBMS排名</vt:lpstr>
      <vt:lpstr>Multi-Model Database</vt:lpstr>
      <vt:lpstr>课程内容及课程计划</vt:lpstr>
      <vt:lpstr>课程考核</vt:lpstr>
      <vt:lpstr>PowerPoint 演示文稿</vt:lpstr>
      <vt:lpstr>课程学习资料（不限于以下文献）</vt:lpstr>
      <vt:lpstr>课程学习资料（不限于以下文献）</vt:lpstr>
      <vt:lpstr>PowerPoint 演示文稿</vt:lpstr>
      <vt:lpstr>NoSQL数据库产品官网</vt:lpstr>
      <vt:lpstr>We are here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hzhao</dc:creator>
  <cp:lastModifiedBy>ABU</cp:lastModifiedBy>
  <cp:revision>198</cp:revision>
  <dcterms:created xsi:type="dcterms:W3CDTF">2016-11-16T07:36:00Z</dcterms:created>
  <dcterms:modified xsi:type="dcterms:W3CDTF">2023-02-16T06:24:08Z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C80DB984F1D2446F95AB75AEF55F7C19</vt:lpwstr>
  </property>
  <property fmtid="{D5CDD505-2E9C-101B-9397-08002B2CF9AE}" pid="3" name="KSOProductBuildVer">
    <vt:lpwstr>2052-11.1.0.13703</vt:lpwstr>
  </property>
</Properties>
</file>